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3" r:id="rId2"/>
  </p:sldMasterIdLst>
  <p:notesMasterIdLst>
    <p:notesMasterId r:id="rId26"/>
  </p:notesMasterIdLst>
  <p:sldIdLst>
    <p:sldId id="287" r:id="rId3"/>
    <p:sldId id="288" r:id="rId4"/>
    <p:sldId id="289" r:id="rId5"/>
    <p:sldId id="290" r:id="rId6"/>
    <p:sldId id="291" r:id="rId7"/>
    <p:sldId id="292" r:id="rId8"/>
    <p:sldId id="293" r:id="rId9"/>
    <p:sldId id="258"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904"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46271" autoAdjust="0"/>
  </p:normalViewPr>
  <p:slideViewPr>
    <p:cSldViewPr snapToGrid="0">
      <p:cViewPr varScale="1">
        <p:scale>
          <a:sx n="52" d="100"/>
          <a:sy n="52" d="100"/>
        </p:scale>
        <p:origin x="1032" y="102"/>
      </p:cViewPr>
      <p:guideLst/>
    </p:cSldViewPr>
  </p:slideViewPr>
  <p:notesTextViewPr>
    <p:cViewPr>
      <p:scale>
        <a:sx n="1" d="1"/>
        <a:sy n="1" d="1"/>
      </p:scale>
      <p:origin x="0" y="0"/>
    </p:cViewPr>
  </p:notesTextViewPr>
  <p:notesViewPr>
    <p:cSldViewPr snapToGrid="0" showGuides="1">
      <p:cViewPr varScale="1">
        <p:scale>
          <a:sx n="84" d="100"/>
          <a:sy n="84" d="100"/>
        </p:scale>
        <p:origin x="3920" y="208"/>
      </p:cViewPr>
      <p:guideLst>
        <p:guide orient="horz" pos="2904"/>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87AF44B-2597-42DF-86A8-F4926673DE27}" type="datetimeFigureOut">
              <a:rPr lang="en-US" smtClean="0"/>
              <a:t>11/7/2019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8A90C93-C3A6-4D27-9AA1-822D6F77DAD3}" type="slidenum">
              <a:rPr lang="en-US" smtClean="0"/>
              <a:t>‹#›</a:t>
            </a:fld>
            <a:endParaRPr lang="en-US"/>
          </a:p>
        </p:txBody>
      </p:sp>
    </p:spTree>
    <p:extLst>
      <p:ext uri="{BB962C8B-B14F-4D97-AF65-F5344CB8AC3E}">
        <p14:creationId xmlns:p14="http://schemas.microsoft.com/office/powerpoint/2010/main" val="2141704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C95FA7AF-EDBC-4C26-AEAB-D0FE4E76C836}"/>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57066" indent="-291179">
              <a:defRPr sz="2400">
                <a:solidFill>
                  <a:schemeClr val="tx1"/>
                </a:solidFill>
                <a:latin typeface="Arial" panose="020B0604020202020204" pitchFamily="34" charset="0"/>
                <a:ea typeface="Osaka" pitchFamily="-64" charset="-128"/>
              </a:defRPr>
            </a:lvl2pPr>
            <a:lvl3pPr marL="1164717" indent="-232943">
              <a:defRPr sz="2400">
                <a:solidFill>
                  <a:schemeClr val="tx1"/>
                </a:solidFill>
                <a:latin typeface="Arial" panose="020B0604020202020204" pitchFamily="34" charset="0"/>
                <a:ea typeface="Osaka" pitchFamily="-64" charset="-128"/>
              </a:defRPr>
            </a:lvl3pPr>
            <a:lvl4pPr marL="1630604" indent="-232943">
              <a:defRPr sz="2400">
                <a:solidFill>
                  <a:schemeClr val="tx1"/>
                </a:solidFill>
                <a:latin typeface="Arial" panose="020B0604020202020204" pitchFamily="34" charset="0"/>
                <a:ea typeface="Osaka" pitchFamily="-64" charset="-128"/>
              </a:defRPr>
            </a:lvl4pPr>
            <a:lvl5pPr marL="2096491" indent="-232943">
              <a:defRPr sz="2400">
                <a:solidFill>
                  <a:schemeClr val="tx1"/>
                </a:solidFill>
                <a:latin typeface="Arial" panose="020B0604020202020204" pitchFamily="34" charset="0"/>
                <a:ea typeface="Osaka" pitchFamily="-6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defTabSz="931774" eaLnBrk="0" fontAlgn="base" hangingPunct="0">
              <a:spcBef>
                <a:spcPct val="0"/>
              </a:spcBef>
              <a:spcAft>
                <a:spcPct val="0"/>
              </a:spcAft>
              <a:defRPr/>
            </a:pPr>
            <a:fld id="{6F4F8DFC-8F44-4126-858C-061AC3B05E8A}" type="slidenum">
              <a:rPr lang="en-US" altLang="en-US" sz="1200">
                <a:solidFill>
                  <a:srgbClr val="000000"/>
                </a:solidFill>
              </a:rPr>
              <a:pPr defTabSz="931774" eaLnBrk="0" fontAlgn="base" hangingPunct="0">
                <a:spcBef>
                  <a:spcPct val="0"/>
                </a:spcBef>
                <a:spcAft>
                  <a:spcPct val="0"/>
                </a:spcAft>
                <a:defRPr/>
              </a:pPr>
              <a:t>1</a:t>
            </a:fld>
            <a:endParaRPr lang="en-US" altLang="en-US" sz="1200">
              <a:solidFill>
                <a:srgbClr val="000000"/>
              </a:solidFill>
            </a:endParaRPr>
          </a:p>
        </p:txBody>
      </p:sp>
      <p:sp>
        <p:nvSpPr>
          <p:cNvPr id="10242" name="Rectangle 2">
            <a:extLst>
              <a:ext uri="{FF2B5EF4-FFF2-40B4-BE49-F238E27FC236}">
                <a16:creationId xmlns="" xmlns:a16="http://schemas.microsoft.com/office/drawing/2014/main" id="{5666589D-2CD9-4B97-B7BC-9BF3D86F8D73}"/>
              </a:ext>
            </a:extLst>
          </p:cNvPr>
          <p:cNvSpPr>
            <a:spLocks noGrp="1" noRot="1" noChangeAspect="1" noChangeArrowheads="1" noTextEdit="1"/>
          </p:cNvSpPr>
          <p:nvPr>
            <p:ph type="sldImg"/>
          </p:nvPr>
        </p:nvSpPr>
        <p:spPr>
          <a:ln/>
        </p:spPr>
      </p:sp>
      <p:sp>
        <p:nvSpPr>
          <p:cNvPr id="10243" name="Rectangle 3">
            <a:extLst>
              <a:ext uri="{FF2B5EF4-FFF2-40B4-BE49-F238E27FC236}">
                <a16:creationId xmlns="" xmlns:a16="http://schemas.microsoft.com/office/drawing/2014/main" id="{1A13BFE0-2CC4-4C01-AD7A-2C042A8EAFF5}"/>
              </a:ext>
            </a:extLst>
          </p:cNvPr>
          <p:cNvSpPr>
            <a:spLocks noGrp="1" noChangeArrowheads="1"/>
          </p:cNvSpPr>
          <p:nvPr>
            <p:ph type="body" idx="1"/>
          </p:nvPr>
        </p:nvSpPr>
        <p:spPr/>
        <p:txBody>
          <a:bodyPr/>
          <a:lstStyle/>
          <a:p>
            <a:pPr eaLnBrk="1" hangingPunct="1">
              <a:defRPr/>
            </a:pPr>
            <a:endParaRPr lang="en-US" altLang="en-US" dirty="0">
              <a:ea typeface="Osaka" pitchFamily="-64" charset="-128"/>
            </a:endParaRPr>
          </a:p>
        </p:txBody>
      </p:sp>
    </p:spTree>
    <p:extLst>
      <p:ext uri="{BB962C8B-B14F-4D97-AF65-F5344CB8AC3E}">
        <p14:creationId xmlns:p14="http://schemas.microsoft.com/office/powerpoint/2010/main" val="1146200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57066" indent="-291179">
              <a:defRPr sz="2400">
                <a:solidFill>
                  <a:schemeClr val="tx1"/>
                </a:solidFill>
                <a:latin typeface="Arial" panose="020B0604020202020204" pitchFamily="34" charset="0"/>
                <a:ea typeface="Osaka" pitchFamily="-64" charset="-128"/>
              </a:defRPr>
            </a:lvl2pPr>
            <a:lvl3pPr marL="1164717" indent="-232943">
              <a:defRPr sz="2400">
                <a:solidFill>
                  <a:schemeClr val="tx1"/>
                </a:solidFill>
                <a:latin typeface="Arial" panose="020B0604020202020204" pitchFamily="34" charset="0"/>
                <a:ea typeface="Osaka" pitchFamily="-64" charset="-128"/>
              </a:defRPr>
            </a:lvl3pPr>
            <a:lvl4pPr marL="1630604" indent="-232943">
              <a:defRPr sz="2400">
                <a:solidFill>
                  <a:schemeClr val="tx1"/>
                </a:solidFill>
                <a:latin typeface="Arial" panose="020B0604020202020204" pitchFamily="34" charset="0"/>
                <a:ea typeface="Osaka" pitchFamily="-64" charset="-128"/>
              </a:defRPr>
            </a:lvl4pPr>
            <a:lvl5pPr marL="2096491" indent="-232943">
              <a:defRPr sz="2400">
                <a:solidFill>
                  <a:schemeClr val="tx1"/>
                </a:solidFill>
                <a:latin typeface="Arial" panose="020B0604020202020204" pitchFamily="34" charset="0"/>
                <a:ea typeface="Osaka" pitchFamily="-6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F092F1A3-DDAC-4E1D-8649-E177FC3C518F}" type="slidenum">
              <a:rPr lang="en-US" altLang="en-US" sz="1200"/>
              <a:pPr>
                <a:defRPr/>
              </a:pPr>
              <a:t>10</a:t>
            </a:fld>
            <a:endParaRPr lang="en-US" altLang="en-US" sz="1200"/>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r>
              <a:rPr lang="en-US" dirty="0"/>
              <a:t>Review the slide. </a:t>
            </a:r>
          </a:p>
        </p:txBody>
      </p:sp>
    </p:spTree>
    <p:extLst>
      <p:ext uri="{BB962C8B-B14F-4D97-AF65-F5344CB8AC3E}">
        <p14:creationId xmlns:p14="http://schemas.microsoft.com/office/powerpoint/2010/main" val="15769276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57066" indent="-291179">
              <a:defRPr sz="2400">
                <a:solidFill>
                  <a:schemeClr val="tx1"/>
                </a:solidFill>
                <a:latin typeface="Arial" panose="020B0604020202020204" pitchFamily="34" charset="0"/>
                <a:ea typeface="Osaka" pitchFamily="-64" charset="-128"/>
              </a:defRPr>
            </a:lvl2pPr>
            <a:lvl3pPr marL="1164717" indent="-232943">
              <a:defRPr sz="2400">
                <a:solidFill>
                  <a:schemeClr val="tx1"/>
                </a:solidFill>
                <a:latin typeface="Arial" panose="020B0604020202020204" pitchFamily="34" charset="0"/>
                <a:ea typeface="Osaka" pitchFamily="-64" charset="-128"/>
              </a:defRPr>
            </a:lvl3pPr>
            <a:lvl4pPr marL="1630604" indent="-232943">
              <a:defRPr sz="2400">
                <a:solidFill>
                  <a:schemeClr val="tx1"/>
                </a:solidFill>
                <a:latin typeface="Arial" panose="020B0604020202020204" pitchFamily="34" charset="0"/>
                <a:ea typeface="Osaka" pitchFamily="-64" charset="-128"/>
              </a:defRPr>
            </a:lvl4pPr>
            <a:lvl5pPr marL="2096491" indent="-232943">
              <a:defRPr sz="2400">
                <a:solidFill>
                  <a:schemeClr val="tx1"/>
                </a:solidFill>
                <a:latin typeface="Arial" panose="020B0604020202020204" pitchFamily="34" charset="0"/>
                <a:ea typeface="Osaka" pitchFamily="-6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F092F1A3-DDAC-4E1D-8649-E177FC3C518F}" type="slidenum">
              <a:rPr lang="en-US" altLang="en-US" sz="1200"/>
              <a:pPr>
                <a:defRPr/>
              </a:pPr>
              <a:t>11</a:t>
            </a:fld>
            <a:endParaRPr lang="en-US" altLang="en-US" sz="1200"/>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r>
              <a:rPr lang="en-US" b="0" dirty="0"/>
              <a:t> Ask for a volunteer to read the scenario.</a:t>
            </a:r>
          </a:p>
          <a:p>
            <a:pPr defTabSz="931774">
              <a:defRPr/>
            </a:pPr>
            <a:endParaRPr lang="en-US" b="0" dirty="0"/>
          </a:p>
          <a:p>
            <a:pPr defTabSz="931774">
              <a:defRPr/>
            </a:pPr>
            <a:r>
              <a:rPr lang="en-US" b="0" dirty="0"/>
              <a:t>Ask, “</a:t>
            </a:r>
            <a:r>
              <a:rPr lang="en-US" dirty="0"/>
              <a:t>How do you address the physical boundary to ensure that you can continue with the task at hand?”</a:t>
            </a:r>
          </a:p>
          <a:p>
            <a:endParaRPr lang="en-US" dirty="0"/>
          </a:p>
          <a:p>
            <a:r>
              <a:rPr lang="en-US" dirty="0"/>
              <a:t>Possible answers:</a:t>
            </a:r>
          </a:p>
          <a:p>
            <a:pPr marL="174708" indent="-174708">
              <a:buFont typeface="Arial" panose="020B0604020202020204" pitchFamily="34" charset="0"/>
              <a:buChar char="•"/>
            </a:pPr>
            <a:r>
              <a:rPr lang="en-US" dirty="0"/>
              <a:t>Shift your chair away and share that it is important to have some personal space between each other</a:t>
            </a:r>
          </a:p>
          <a:p>
            <a:pPr marL="174708" indent="-174708">
              <a:buFont typeface="Arial" panose="020B0604020202020204" pitchFamily="34" charset="0"/>
              <a:buChar char="•"/>
            </a:pPr>
            <a:r>
              <a:rPr lang="en-US" dirty="0"/>
              <a:t>Explain to your client that you are most comfortable working when there is space between you both, that way you will not bump into each other as you complete forms.</a:t>
            </a:r>
          </a:p>
          <a:p>
            <a:pPr marL="174708" indent="-174708">
              <a:buFont typeface="Arial" panose="020B0604020202020204" pitchFamily="34" charset="0"/>
              <a:buChar char="•"/>
            </a:pPr>
            <a:r>
              <a:rPr lang="en-US" dirty="0"/>
              <a:t>If you are using a computer to complete the form online, share the screen so that your client can see it and it will allow for some personal space in between. In addition, chairs will not have to be moved closer together to see the screen.</a:t>
            </a:r>
          </a:p>
          <a:p>
            <a:pPr marL="174708" indent="-174708">
              <a:buFont typeface="Arial" panose="020B0604020202020204" pitchFamily="34" charset="0"/>
              <a:buChar char="•"/>
            </a:pPr>
            <a:endParaRPr lang="en-US" dirty="0"/>
          </a:p>
        </p:txBody>
      </p:sp>
    </p:spTree>
    <p:extLst>
      <p:ext uri="{BB962C8B-B14F-4D97-AF65-F5344CB8AC3E}">
        <p14:creationId xmlns:p14="http://schemas.microsoft.com/office/powerpoint/2010/main" val="21538661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57066" indent="-291179">
              <a:defRPr sz="2400">
                <a:solidFill>
                  <a:schemeClr val="tx1"/>
                </a:solidFill>
                <a:latin typeface="Arial" panose="020B0604020202020204" pitchFamily="34" charset="0"/>
                <a:ea typeface="Osaka" pitchFamily="-64" charset="-128"/>
              </a:defRPr>
            </a:lvl2pPr>
            <a:lvl3pPr marL="1164717" indent="-232943">
              <a:defRPr sz="2400">
                <a:solidFill>
                  <a:schemeClr val="tx1"/>
                </a:solidFill>
                <a:latin typeface="Arial" panose="020B0604020202020204" pitchFamily="34" charset="0"/>
                <a:ea typeface="Osaka" pitchFamily="-64" charset="-128"/>
              </a:defRPr>
            </a:lvl3pPr>
            <a:lvl4pPr marL="1630604" indent="-232943">
              <a:defRPr sz="2400">
                <a:solidFill>
                  <a:schemeClr val="tx1"/>
                </a:solidFill>
                <a:latin typeface="Arial" panose="020B0604020202020204" pitchFamily="34" charset="0"/>
                <a:ea typeface="Osaka" pitchFamily="-64" charset="-128"/>
              </a:defRPr>
            </a:lvl4pPr>
            <a:lvl5pPr marL="2096491" indent="-232943">
              <a:defRPr sz="2400">
                <a:solidFill>
                  <a:schemeClr val="tx1"/>
                </a:solidFill>
                <a:latin typeface="Arial" panose="020B0604020202020204" pitchFamily="34" charset="0"/>
                <a:ea typeface="Osaka" pitchFamily="-6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F092F1A3-DDAC-4E1D-8649-E177FC3C518F}" type="slidenum">
              <a:rPr lang="en-US" altLang="en-US" sz="1200"/>
              <a:pPr>
                <a:defRPr/>
              </a:pPr>
              <a:t>12</a:t>
            </a:fld>
            <a:endParaRPr lang="en-US" altLang="en-US" sz="1200"/>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r>
              <a:rPr lang="en-US" dirty="0"/>
              <a:t>The next type of boundary we want to review is time boundaries which refer to markers of time. </a:t>
            </a:r>
            <a:endParaRPr lang="en-US" dirty="0" smtClean="0"/>
          </a:p>
          <a:p>
            <a:endParaRPr lang="en-US" dirty="0" smtClean="0"/>
          </a:p>
          <a:p>
            <a:r>
              <a:rPr lang="en-US" dirty="0" smtClean="0"/>
              <a:t>Review the examples </a:t>
            </a:r>
            <a:r>
              <a:rPr lang="en-US" dirty="0"/>
              <a:t>on </a:t>
            </a:r>
            <a:r>
              <a:rPr lang="en-US" dirty="0" smtClean="0"/>
              <a:t>the slide</a:t>
            </a:r>
            <a:r>
              <a:rPr lang="en-US" dirty="0"/>
              <a:t>. </a:t>
            </a:r>
          </a:p>
          <a:p>
            <a:endParaRPr lang="en-US" dirty="0"/>
          </a:p>
          <a:p>
            <a:r>
              <a:rPr lang="en-US" dirty="0"/>
              <a:t>CHWs modeling </a:t>
            </a:r>
            <a:r>
              <a:rPr lang="en-US" dirty="0" smtClean="0"/>
              <a:t>appropriate</a:t>
            </a:r>
            <a:r>
              <a:rPr lang="en-US" baseline="0" dirty="0" smtClean="0"/>
              <a:t> </a:t>
            </a:r>
            <a:r>
              <a:rPr lang="en-US" dirty="0" smtClean="0"/>
              <a:t>time </a:t>
            </a:r>
            <a:r>
              <a:rPr lang="en-US" dirty="0"/>
              <a:t>boundaries </a:t>
            </a:r>
            <a:r>
              <a:rPr lang="en-US" dirty="0" smtClean="0"/>
              <a:t>can help </a:t>
            </a:r>
            <a:r>
              <a:rPr lang="en-US" dirty="0"/>
              <a:t>clients set </a:t>
            </a:r>
            <a:r>
              <a:rPr lang="en-US" dirty="0" smtClean="0"/>
              <a:t>boundaries </a:t>
            </a:r>
            <a:r>
              <a:rPr lang="en-US" dirty="0"/>
              <a:t>with others in their lives. It </a:t>
            </a:r>
            <a:r>
              <a:rPr lang="en-US" dirty="0" smtClean="0"/>
              <a:t>can also </a:t>
            </a:r>
            <a:r>
              <a:rPr lang="en-US" dirty="0"/>
              <a:t>build a sense of trust between the CHW and the client. </a:t>
            </a:r>
          </a:p>
          <a:p>
            <a:pPr marL="465887" indent="-232943">
              <a:spcBef>
                <a:spcPts val="1223"/>
              </a:spcBef>
              <a:spcAft>
                <a:spcPts val="1223"/>
              </a:spcAft>
              <a:buFont typeface="Arial"/>
              <a:buChar char="•"/>
              <a:defRPr/>
            </a:pPr>
            <a:endParaRPr lang="en-US" dirty="0"/>
          </a:p>
          <a:p>
            <a:endParaRPr lang="en-US" dirty="0"/>
          </a:p>
        </p:txBody>
      </p:sp>
    </p:spTree>
    <p:extLst>
      <p:ext uri="{BB962C8B-B14F-4D97-AF65-F5344CB8AC3E}">
        <p14:creationId xmlns:p14="http://schemas.microsoft.com/office/powerpoint/2010/main" val="42331699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57066" indent="-291179">
              <a:defRPr sz="2400">
                <a:solidFill>
                  <a:schemeClr val="tx1"/>
                </a:solidFill>
                <a:latin typeface="Arial" panose="020B0604020202020204" pitchFamily="34" charset="0"/>
                <a:ea typeface="Osaka" pitchFamily="-64" charset="-128"/>
              </a:defRPr>
            </a:lvl2pPr>
            <a:lvl3pPr marL="1164717" indent="-232943">
              <a:defRPr sz="2400">
                <a:solidFill>
                  <a:schemeClr val="tx1"/>
                </a:solidFill>
                <a:latin typeface="Arial" panose="020B0604020202020204" pitchFamily="34" charset="0"/>
                <a:ea typeface="Osaka" pitchFamily="-64" charset="-128"/>
              </a:defRPr>
            </a:lvl3pPr>
            <a:lvl4pPr marL="1630604" indent="-232943">
              <a:defRPr sz="2400">
                <a:solidFill>
                  <a:schemeClr val="tx1"/>
                </a:solidFill>
                <a:latin typeface="Arial" panose="020B0604020202020204" pitchFamily="34" charset="0"/>
                <a:ea typeface="Osaka" pitchFamily="-64" charset="-128"/>
              </a:defRPr>
            </a:lvl4pPr>
            <a:lvl5pPr marL="2096491" indent="-232943">
              <a:defRPr sz="2400">
                <a:solidFill>
                  <a:schemeClr val="tx1"/>
                </a:solidFill>
                <a:latin typeface="Arial" panose="020B0604020202020204" pitchFamily="34" charset="0"/>
                <a:ea typeface="Osaka" pitchFamily="-6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F092F1A3-DDAC-4E1D-8649-E177FC3C518F}" type="slidenum">
              <a:rPr lang="en-US" altLang="en-US" sz="1200"/>
              <a:pPr>
                <a:defRPr/>
              </a:pPr>
              <a:t>13</a:t>
            </a:fld>
            <a:endParaRPr lang="en-US" altLang="en-US" sz="1200"/>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defTabSz="931774">
              <a:defRPr/>
            </a:pPr>
            <a:r>
              <a:rPr lang="en-US" dirty="0"/>
              <a:t>Ask a volunteer to read the slide.</a:t>
            </a:r>
          </a:p>
          <a:p>
            <a:endParaRPr lang="en-US" dirty="0"/>
          </a:p>
          <a:p>
            <a:r>
              <a:rPr lang="en-US" dirty="0"/>
              <a:t>Ask, “What recommendations do you have for Jill?”</a:t>
            </a:r>
          </a:p>
          <a:p>
            <a:endParaRPr lang="en-US" dirty="0"/>
          </a:p>
          <a:p>
            <a:r>
              <a:rPr lang="en-US" dirty="0"/>
              <a:t>Possible answers:</a:t>
            </a:r>
          </a:p>
          <a:p>
            <a:pPr marL="174708" indent="-174708">
              <a:buFont typeface="Arial" panose="020B0604020202020204" pitchFamily="34" charset="0"/>
              <a:buChar char="•"/>
            </a:pPr>
            <a:r>
              <a:rPr lang="en-US" dirty="0"/>
              <a:t>Provide times that the client could check in with her, like 30-minute sessions on particular days.</a:t>
            </a:r>
          </a:p>
          <a:p>
            <a:pPr marL="174708" indent="-174708">
              <a:buFont typeface="Arial" panose="020B0604020202020204" pitchFamily="34" charset="0"/>
              <a:buChar char="•"/>
            </a:pPr>
            <a:r>
              <a:rPr lang="en-US" dirty="0"/>
              <a:t>Jill can provide positive feedback about the client re-engaging with the clinic, then explain that she has other clients to work with and must be available to other clients as well.</a:t>
            </a:r>
          </a:p>
          <a:p>
            <a:pPr marL="174708" indent="-174708">
              <a:buFont typeface="Arial" panose="020B0604020202020204" pitchFamily="34" charset="0"/>
              <a:buChar char="•"/>
            </a:pPr>
            <a:r>
              <a:rPr lang="en-US" dirty="0"/>
              <a:t>Jill can connect her client with other people on the team who can help them with getting their needs met.</a:t>
            </a:r>
          </a:p>
          <a:p>
            <a:pPr marL="174708" indent="-174708">
              <a:buFont typeface="Arial" panose="020B0604020202020204" pitchFamily="34" charset="0"/>
              <a:buChar char="•"/>
            </a:pPr>
            <a:r>
              <a:rPr lang="en-US" dirty="0"/>
              <a:t>Jill can not respond to the client when they show up to be seen unexpectedly. </a:t>
            </a:r>
          </a:p>
        </p:txBody>
      </p:sp>
    </p:spTree>
    <p:extLst>
      <p:ext uri="{BB962C8B-B14F-4D97-AF65-F5344CB8AC3E}">
        <p14:creationId xmlns:p14="http://schemas.microsoft.com/office/powerpoint/2010/main" val="38785953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57066" indent="-291179">
              <a:defRPr sz="2400">
                <a:solidFill>
                  <a:schemeClr val="tx1"/>
                </a:solidFill>
                <a:latin typeface="Arial" panose="020B0604020202020204" pitchFamily="34" charset="0"/>
                <a:ea typeface="Osaka" pitchFamily="-64" charset="-128"/>
              </a:defRPr>
            </a:lvl2pPr>
            <a:lvl3pPr marL="1164717" indent="-232943">
              <a:defRPr sz="2400">
                <a:solidFill>
                  <a:schemeClr val="tx1"/>
                </a:solidFill>
                <a:latin typeface="Arial" panose="020B0604020202020204" pitchFamily="34" charset="0"/>
                <a:ea typeface="Osaka" pitchFamily="-64" charset="-128"/>
              </a:defRPr>
            </a:lvl3pPr>
            <a:lvl4pPr marL="1630604" indent="-232943">
              <a:defRPr sz="2400">
                <a:solidFill>
                  <a:schemeClr val="tx1"/>
                </a:solidFill>
                <a:latin typeface="Arial" panose="020B0604020202020204" pitchFamily="34" charset="0"/>
                <a:ea typeface="Osaka" pitchFamily="-64" charset="-128"/>
              </a:defRPr>
            </a:lvl4pPr>
            <a:lvl5pPr marL="2096491" indent="-232943">
              <a:defRPr sz="2400">
                <a:solidFill>
                  <a:schemeClr val="tx1"/>
                </a:solidFill>
                <a:latin typeface="Arial" panose="020B0604020202020204" pitchFamily="34" charset="0"/>
                <a:ea typeface="Osaka" pitchFamily="-6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F092F1A3-DDAC-4E1D-8649-E177FC3C518F}" type="slidenum">
              <a:rPr lang="en-US" altLang="en-US" sz="1200"/>
              <a:pPr>
                <a:defRPr/>
              </a:pPr>
              <a:t>14</a:t>
            </a:fld>
            <a:endParaRPr lang="en-US" altLang="en-US" sz="1200"/>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a:xfrm>
            <a:off x="675409" y="4473891"/>
            <a:ext cx="5633951" cy="4356075"/>
          </a:xfrm>
        </p:spPr>
        <p:txBody>
          <a:bodyPr/>
          <a:lstStyle/>
          <a:p>
            <a:r>
              <a:rPr lang="en-US" dirty="0"/>
              <a:t>Review the slide.</a:t>
            </a:r>
          </a:p>
          <a:p>
            <a:endParaRPr lang="en-US" dirty="0"/>
          </a:p>
          <a:p>
            <a:pPr marL="0" indent="0">
              <a:lnSpc>
                <a:spcPct val="120000"/>
              </a:lnSpc>
              <a:spcBef>
                <a:spcPts val="1223"/>
              </a:spcBef>
              <a:spcAft>
                <a:spcPts val="1223"/>
              </a:spcAft>
              <a:buFont typeface="Arial" panose="020B0604020202020204" pitchFamily="34" charset="0"/>
              <a:buNone/>
              <a:defRPr/>
            </a:pPr>
            <a:r>
              <a:rPr lang="en-US" dirty="0"/>
              <a:t>CHWs are familiar with the community so they know where safe places may be for their patients. It is important for CHWs to inform coworkers about when and where they are meeting with their patients as part of the safety protocol at the agency.</a:t>
            </a:r>
          </a:p>
          <a:p>
            <a:endParaRPr lang="en-US" dirty="0"/>
          </a:p>
        </p:txBody>
      </p:sp>
    </p:spTree>
    <p:extLst>
      <p:ext uri="{BB962C8B-B14F-4D97-AF65-F5344CB8AC3E}">
        <p14:creationId xmlns:p14="http://schemas.microsoft.com/office/powerpoint/2010/main" val="20676298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57066" indent="-291179">
              <a:defRPr sz="2400">
                <a:solidFill>
                  <a:schemeClr val="tx1"/>
                </a:solidFill>
                <a:latin typeface="Arial" panose="020B0604020202020204" pitchFamily="34" charset="0"/>
                <a:ea typeface="Osaka" pitchFamily="-64" charset="-128"/>
              </a:defRPr>
            </a:lvl2pPr>
            <a:lvl3pPr marL="1164717" indent="-232943">
              <a:defRPr sz="2400">
                <a:solidFill>
                  <a:schemeClr val="tx1"/>
                </a:solidFill>
                <a:latin typeface="Arial" panose="020B0604020202020204" pitchFamily="34" charset="0"/>
                <a:ea typeface="Osaka" pitchFamily="-64" charset="-128"/>
              </a:defRPr>
            </a:lvl3pPr>
            <a:lvl4pPr marL="1630604" indent="-232943">
              <a:defRPr sz="2400">
                <a:solidFill>
                  <a:schemeClr val="tx1"/>
                </a:solidFill>
                <a:latin typeface="Arial" panose="020B0604020202020204" pitchFamily="34" charset="0"/>
                <a:ea typeface="Osaka" pitchFamily="-64" charset="-128"/>
              </a:defRPr>
            </a:lvl4pPr>
            <a:lvl5pPr marL="2096491" indent="-232943">
              <a:defRPr sz="2400">
                <a:solidFill>
                  <a:schemeClr val="tx1"/>
                </a:solidFill>
                <a:latin typeface="Arial" panose="020B0604020202020204" pitchFamily="34" charset="0"/>
                <a:ea typeface="Osaka" pitchFamily="-6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F092F1A3-DDAC-4E1D-8649-E177FC3C518F}" type="slidenum">
              <a:rPr lang="en-US" altLang="en-US" sz="1200"/>
              <a:pPr>
                <a:defRPr/>
              </a:pPr>
              <a:t>15</a:t>
            </a:fld>
            <a:endParaRPr lang="en-US" altLang="en-US" sz="1200"/>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defTabSz="931774">
              <a:defRPr/>
            </a:pPr>
            <a:r>
              <a:rPr lang="en-US" dirty="0"/>
              <a:t>Ask for a volunteer to read the scenario. </a:t>
            </a:r>
          </a:p>
          <a:p>
            <a:pPr defTabSz="931774">
              <a:defRPr/>
            </a:pPr>
            <a:endParaRPr lang="en-US" dirty="0"/>
          </a:p>
          <a:p>
            <a:r>
              <a:rPr lang="en-US" dirty="0"/>
              <a:t>Ask, “What should the CHW do?”</a:t>
            </a:r>
          </a:p>
          <a:p>
            <a:endParaRPr lang="en-US" dirty="0"/>
          </a:p>
          <a:p>
            <a:r>
              <a:rPr lang="en-US" dirty="0"/>
              <a:t>Possible answers: </a:t>
            </a:r>
          </a:p>
          <a:p>
            <a:pPr marL="174708" indent="-174708">
              <a:buFont typeface="Arial" panose="020B0604020202020204" pitchFamily="34" charset="0"/>
              <a:buChar char="•"/>
            </a:pPr>
            <a:r>
              <a:rPr lang="en-US" dirty="0"/>
              <a:t>The CHW can explain to the client that they used to live in the neighborhood and are concerned that may run into old friends who may inquire about why they are in the neighborhood.</a:t>
            </a:r>
          </a:p>
          <a:p>
            <a:pPr marL="174708" indent="-174708">
              <a:buFont typeface="Arial" panose="020B0604020202020204" pitchFamily="34" charset="0"/>
              <a:buChar char="•"/>
            </a:pPr>
            <a:r>
              <a:rPr lang="en-US" dirty="0"/>
              <a:t>The CHW can acknowledge that the client does not like coming to the clinic and suggest some other places in the community where they can meet that will maintain confidentiality.</a:t>
            </a:r>
          </a:p>
          <a:p>
            <a:pPr marL="174708" indent="-174708">
              <a:buFont typeface="Arial" panose="020B0604020202020204" pitchFamily="34" charset="0"/>
              <a:buChar char="•"/>
            </a:pPr>
            <a:endParaRPr lang="en-US" dirty="0"/>
          </a:p>
          <a:p>
            <a:pPr marL="174708" indent="-174708">
              <a:buFont typeface="Arial" panose="020B0604020202020204" pitchFamily="34" charset="0"/>
              <a:buChar char="•"/>
            </a:pPr>
            <a:endParaRPr lang="en-US" dirty="0"/>
          </a:p>
        </p:txBody>
      </p:sp>
    </p:spTree>
    <p:extLst>
      <p:ext uri="{BB962C8B-B14F-4D97-AF65-F5344CB8AC3E}">
        <p14:creationId xmlns:p14="http://schemas.microsoft.com/office/powerpoint/2010/main" val="4693767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57066" indent="-291179">
              <a:defRPr sz="2400">
                <a:solidFill>
                  <a:schemeClr val="tx1"/>
                </a:solidFill>
                <a:latin typeface="Arial" panose="020B0604020202020204" pitchFamily="34" charset="0"/>
                <a:ea typeface="Osaka" pitchFamily="-64" charset="-128"/>
              </a:defRPr>
            </a:lvl2pPr>
            <a:lvl3pPr marL="1164717" indent="-232943">
              <a:defRPr sz="2400">
                <a:solidFill>
                  <a:schemeClr val="tx1"/>
                </a:solidFill>
                <a:latin typeface="Arial" panose="020B0604020202020204" pitchFamily="34" charset="0"/>
                <a:ea typeface="Osaka" pitchFamily="-64" charset="-128"/>
              </a:defRPr>
            </a:lvl3pPr>
            <a:lvl4pPr marL="1630604" indent="-232943">
              <a:defRPr sz="2400">
                <a:solidFill>
                  <a:schemeClr val="tx1"/>
                </a:solidFill>
                <a:latin typeface="Arial" panose="020B0604020202020204" pitchFamily="34" charset="0"/>
                <a:ea typeface="Osaka" pitchFamily="-64" charset="-128"/>
              </a:defRPr>
            </a:lvl4pPr>
            <a:lvl5pPr marL="2096491" indent="-232943">
              <a:defRPr sz="2400">
                <a:solidFill>
                  <a:schemeClr val="tx1"/>
                </a:solidFill>
                <a:latin typeface="Arial" panose="020B0604020202020204" pitchFamily="34" charset="0"/>
                <a:ea typeface="Osaka" pitchFamily="-6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F092F1A3-DDAC-4E1D-8649-E177FC3C518F}" type="slidenum">
              <a:rPr lang="en-US" altLang="en-US" sz="1200"/>
              <a:pPr>
                <a:defRPr/>
              </a:pPr>
              <a:t>16</a:t>
            </a:fld>
            <a:endParaRPr lang="en-US" altLang="en-US" sz="1200"/>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r>
              <a:rPr lang="en-US" dirty="0"/>
              <a:t>Review the slide. </a:t>
            </a:r>
            <a:endParaRPr lang="en-US" dirty="0" smtClean="0"/>
          </a:p>
          <a:p>
            <a:endParaRPr lang="en-US" dirty="0" smtClean="0"/>
          </a:p>
          <a:p>
            <a:r>
              <a:rPr lang="en-US" dirty="0" smtClean="0"/>
              <a:t>Another </a:t>
            </a:r>
            <a:r>
              <a:rPr lang="en-US" dirty="0"/>
              <a:t>type of boundary is emotional boundaries. </a:t>
            </a:r>
          </a:p>
        </p:txBody>
      </p:sp>
    </p:spTree>
    <p:extLst>
      <p:ext uri="{BB962C8B-B14F-4D97-AF65-F5344CB8AC3E}">
        <p14:creationId xmlns:p14="http://schemas.microsoft.com/office/powerpoint/2010/main" val="29830190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57066" indent="-291179">
              <a:defRPr sz="2400">
                <a:solidFill>
                  <a:schemeClr val="tx1"/>
                </a:solidFill>
                <a:latin typeface="Arial" panose="020B0604020202020204" pitchFamily="34" charset="0"/>
                <a:ea typeface="Osaka" pitchFamily="-64" charset="-128"/>
              </a:defRPr>
            </a:lvl2pPr>
            <a:lvl3pPr marL="1164717" indent="-232943">
              <a:defRPr sz="2400">
                <a:solidFill>
                  <a:schemeClr val="tx1"/>
                </a:solidFill>
                <a:latin typeface="Arial" panose="020B0604020202020204" pitchFamily="34" charset="0"/>
                <a:ea typeface="Osaka" pitchFamily="-64" charset="-128"/>
              </a:defRPr>
            </a:lvl3pPr>
            <a:lvl4pPr marL="1630604" indent="-232943">
              <a:defRPr sz="2400">
                <a:solidFill>
                  <a:schemeClr val="tx1"/>
                </a:solidFill>
                <a:latin typeface="Arial" panose="020B0604020202020204" pitchFamily="34" charset="0"/>
                <a:ea typeface="Osaka" pitchFamily="-64" charset="-128"/>
              </a:defRPr>
            </a:lvl4pPr>
            <a:lvl5pPr marL="2096491" indent="-232943">
              <a:defRPr sz="2400">
                <a:solidFill>
                  <a:schemeClr val="tx1"/>
                </a:solidFill>
                <a:latin typeface="Arial" panose="020B0604020202020204" pitchFamily="34" charset="0"/>
                <a:ea typeface="Osaka" pitchFamily="-6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F092F1A3-DDAC-4E1D-8649-E177FC3C518F}" type="slidenum">
              <a:rPr lang="en-US" altLang="en-US" sz="1200"/>
              <a:pPr>
                <a:defRPr/>
              </a:pPr>
              <a:t>17</a:t>
            </a:fld>
            <a:endParaRPr lang="en-US" altLang="en-US" sz="1200"/>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defTabSz="931774">
              <a:defRPr/>
            </a:pPr>
            <a:r>
              <a:rPr lang="en-US" dirty="0"/>
              <a:t>Ask for a volunteer to read the scenario.</a:t>
            </a:r>
          </a:p>
          <a:p>
            <a:endParaRPr lang="en-US" dirty="0"/>
          </a:p>
          <a:p>
            <a:r>
              <a:rPr lang="en-US" dirty="0"/>
              <a:t>Ask, “What recommendations do you have for the CHW?”</a:t>
            </a:r>
          </a:p>
          <a:p>
            <a:endParaRPr lang="en-US" dirty="0"/>
          </a:p>
          <a:p>
            <a:r>
              <a:rPr lang="en-US" dirty="0"/>
              <a:t>Possible answers:</a:t>
            </a:r>
          </a:p>
          <a:p>
            <a:pPr marL="174708" indent="-174708">
              <a:buFont typeface="Arial" panose="020B0604020202020204" pitchFamily="34" charset="0"/>
              <a:buChar char="•"/>
            </a:pPr>
            <a:r>
              <a:rPr lang="en-US" dirty="0"/>
              <a:t>The CHW can remind the client that she cannot loan money to her because it goes against the agency policy. </a:t>
            </a:r>
          </a:p>
          <a:p>
            <a:pPr marL="174708" indent="-174708">
              <a:buFont typeface="Arial" panose="020B0604020202020204" pitchFamily="34" charset="0"/>
              <a:buChar char="•"/>
            </a:pPr>
            <a:r>
              <a:rPr lang="en-US" dirty="0"/>
              <a:t>The CHW can suggest community resources where the client can get formula for her baby and help her in getting the resource. </a:t>
            </a:r>
          </a:p>
        </p:txBody>
      </p:sp>
    </p:spTree>
    <p:extLst>
      <p:ext uri="{BB962C8B-B14F-4D97-AF65-F5344CB8AC3E}">
        <p14:creationId xmlns:p14="http://schemas.microsoft.com/office/powerpoint/2010/main" val="2795505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57066" indent="-291179">
              <a:defRPr sz="2400">
                <a:solidFill>
                  <a:schemeClr val="tx1"/>
                </a:solidFill>
                <a:latin typeface="Arial" panose="020B0604020202020204" pitchFamily="34" charset="0"/>
                <a:ea typeface="Osaka" pitchFamily="-64" charset="-128"/>
              </a:defRPr>
            </a:lvl2pPr>
            <a:lvl3pPr marL="1164717" indent="-232943">
              <a:defRPr sz="2400">
                <a:solidFill>
                  <a:schemeClr val="tx1"/>
                </a:solidFill>
                <a:latin typeface="Arial" panose="020B0604020202020204" pitchFamily="34" charset="0"/>
                <a:ea typeface="Osaka" pitchFamily="-64" charset="-128"/>
              </a:defRPr>
            </a:lvl3pPr>
            <a:lvl4pPr marL="1630604" indent="-232943">
              <a:defRPr sz="2400">
                <a:solidFill>
                  <a:schemeClr val="tx1"/>
                </a:solidFill>
                <a:latin typeface="Arial" panose="020B0604020202020204" pitchFamily="34" charset="0"/>
                <a:ea typeface="Osaka" pitchFamily="-64" charset="-128"/>
              </a:defRPr>
            </a:lvl4pPr>
            <a:lvl5pPr marL="2096491" indent="-232943">
              <a:defRPr sz="2400">
                <a:solidFill>
                  <a:schemeClr val="tx1"/>
                </a:solidFill>
                <a:latin typeface="Arial" panose="020B0604020202020204" pitchFamily="34" charset="0"/>
                <a:ea typeface="Osaka" pitchFamily="-6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F092F1A3-DDAC-4E1D-8649-E177FC3C518F}" type="slidenum">
              <a:rPr lang="en-US" altLang="en-US" sz="1200"/>
              <a:pPr>
                <a:defRPr/>
              </a:pPr>
              <a:t>18</a:t>
            </a:fld>
            <a:endParaRPr lang="en-US" altLang="en-US" sz="1200"/>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Review the slide. </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Personal </a:t>
            </a:r>
            <a:r>
              <a:rPr lang="en-US" dirty="0"/>
              <a:t>beliefs include one’s religious beliefs, political beliefs, etc. We all have a right to our beliefs, but sometimes our actions must be controlled in order to respect the rights of others.</a:t>
            </a:r>
          </a:p>
          <a:p>
            <a:endParaRPr lang="en-US" dirty="0"/>
          </a:p>
        </p:txBody>
      </p:sp>
    </p:spTree>
    <p:extLst>
      <p:ext uri="{BB962C8B-B14F-4D97-AF65-F5344CB8AC3E}">
        <p14:creationId xmlns:p14="http://schemas.microsoft.com/office/powerpoint/2010/main" val="23478578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57066" indent="-291179">
              <a:defRPr sz="2400">
                <a:solidFill>
                  <a:schemeClr val="tx1"/>
                </a:solidFill>
                <a:latin typeface="Arial" panose="020B0604020202020204" pitchFamily="34" charset="0"/>
                <a:ea typeface="Osaka" pitchFamily="-64" charset="-128"/>
              </a:defRPr>
            </a:lvl2pPr>
            <a:lvl3pPr marL="1164717" indent="-232943">
              <a:defRPr sz="2400">
                <a:solidFill>
                  <a:schemeClr val="tx1"/>
                </a:solidFill>
                <a:latin typeface="Arial" panose="020B0604020202020204" pitchFamily="34" charset="0"/>
                <a:ea typeface="Osaka" pitchFamily="-64" charset="-128"/>
              </a:defRPr>
            </a:lvl3pPr>
            <a:lvl4pPr marL="1630604" indent="-232943">
              <a:defRPr sz="2400">
                <a:solidFill>
                  <a:schemeClr val="tx1"/>
                </a:solidFill>
                <a:latin typeface="Arial" panose="020B0604020202020204" pitchFamily="34" charset="0"/>
                <a:ea typeface="Osaka" pitchFamily="-64" charset="-128"/>
              </a:defRPr>
            </a:lvl4pPr>
            <a:lvl5pPr marL="2096491" indent="-232943">
              <a:defRPr sz="2400">
                <a:solidFill>
                  <a:schemeClr val="tx1"/>
                </a:solidFill>
                <a:latin typeface="Arial" panose="020B0604020202020204" pitchFamily="34" charset="0"/>
                <a:ea typeface="Osaka" pitchFamily="-6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F092F1A3-DDAC-4E1D-8649-E177FC3C518F}" type="slidenum">
              <a:rPr lang="en-US" altLang="en-US" sz="1200"/>
              <a:pPr>
                <a:defRPr/>
              </a:pPr>
              <a:t>19</a:t>
            </a:fld>
            <a:endParaRPr lang="en-US" altLang="en-US" sz="1200"/>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defTabSz="931774">
              <a:defRPr/>
            </a:pPr>
            <a:r>
              <a:rPr lang="en-US" dirty="0"/>
              <a:t>Ask for a volunteer to read the scenario.</a:t>
            </a:r>
          </a:p>
          <a:p>
            <a:endParaRPr lang="en-US" dirty="0"/>
          </a:p>
          <a:p>
            <a:r>
              <a:rPr lang="en-US" dirty="0"/>
              <a:t>Ask: “A colleague has confronted you, the CHW, about your response to the client. How do you respond to the situation?”</a:t>
            </a:r>
          </a:p>
          <a:p>
            <a:endParaRPr lang="en-US" dirty="0"/>
          </a:p>
          <a:p>
            <a:r>
              <a:rPr lang="en-US" dirty="0"/>
              <a:t>Possible answers:</a:t>
            </a:r>
          </a:p>
          <a:p>
            <a:pPr marL="174708" indent="-174708">
              <a:buFont typeface="Arial" panose="020B0604020202020204" pitchFamily="34" charset="0"/>
              <a:buChar char="•"/>
            </a:pPr>
            <a:r>
              <a:rPr lang="en-US" dirty="0"/>
              <a:t>You thank your colleague for bringing this to your attention as you did not realize your statement could have negative results with your client’s religious beliefs.</a:t>
            </a:r>
          </a:p>
          <a:p>
            <a:pPr marL="174708" indent="-174708">
              <a:buFont typeface="Arial" panose="020B0604020202020204" pitchFamily="34" charset="0"/>
              <a:buChar char="•"/>
            </a:pPr>
            <a:r>
              <a:rPr lang="en-US" dirty="0"/>
              <a:t>You ask for help on how to apologize to your client because you recognize you were disrespecting their belief boundary.</a:t>
            </a:r>
          </a:p>
          <a:p>
            <a:pPr marL="174708" indent="-174708">
              <a:buFont typeface="Arial" panose="020B0604020202020204" pitchFamily="34" charset="0"/>
              <a:buChar char="•"/>
            </a:pPr>
            <a:endParaRPr lang="en-US" dirty="0"/>
          </a:p>
        </p:txBody>
      </p:sp>
    </p:spTree>
    <p:extLst>
      <p:ext uri="{BB962C8B-B14F-4D97-AF65-F5344CB8AC3E}">
        <p14:creationId xmlns:p14="http://schemas.microsoft.com/office/powerpoint/2010/main" val="2274224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57066" indent="-291179">
              <a:defRPr sz="2400">
                <a:solidFill>
                  <a:schemeClr val="tx1"/>
                </a:solidFill>
                <a:latin typeface="Arial" panose="020B0604020202020204" pitchFamily="34" charset="0"/>
                <a:ea typeface="Osaka" pitchFamily="-64" charset="-128"/>
              </a:defRPr>
            </a:lvl2pPr>
            <a:lvl3pPr marL="1164717" indent="-232943">
              <a:defRPr sz="2400">
                <a:solidFill>
                  <a:schemeClr val="tx1"/>
                </a:solidFill>
                <a:latin typeface="Arial" panose="020B0604020202020204" pitchFamily="34" charset="0"/>
                <a:ea typeface="Osaka" pitchFamily="-64" charset="-128"/>
              </a:defRPr>
            </a:lvl3pPr>
            <a:lvl4pPr marL="1630604" indent="-232943">
              <a:defRPr sz="2400">
                <a:solidFill>
                  <a:schemeClr val="tx1"/>
                </a:solidFill>
                <a:latin typeface="Arial" panose="020B0604020202020204" pitchFamily="34" charset="0"/>
                <a:ea typeface="Osaka" pitchFamily="-64" charset="-128"/>
              </a:defRPr>
            </a:lvl4pPr>
            <a:lvl5pPr marL="2096491" indent="-232943">
              <a:defRPr sz="2400">
                <a:solidFill>
                  <a:schemeClr val="tx1"/>
                </a:solidFill>
                <a:latin typeface="Arial" panose="020B0604020202020204" pitchFamily="34" charset="0"/>
                <a:ea typeface="Osaka" pitchFamily="-6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F092F1A3-DDAC-4E1D-8649-E177FC3C518F}" type="slidenum">
              <a:rPr lang="en-US" altLang="en-US" sz="1200"/>
              <a:pPr>
                <a:defRPr/>
              </a:pPr>
              <a:t>2</a:t>
            </a:fld>
            <a:endParaRPr lang="en-US" altLang="en-US" sz="1200"/>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defTabSz="931774">
              <a:defRPr/>
            </a:pPr>
            <a:r>
              <a:rPr lang="en-US" dirty="0"/>
              <a:t>Review </a:t>
            </a:r>
            <a:r>
              <a:rPr lang="en-US" dirty="0" smtClean="0"/>
              <a:t>the objectives</a:t>
            </a:r>
            <a:r>
              <a:rPr lang="en-US" dirty="0"/>
              <a:t>.</a:t>
            </a:r>
          </a:p>
          <a:p>
            <a:pPr eaLnBrk="1" hangingPunct="1">
              <a:defRPr/>
            </a:pPr>
            <a:endParaRPr lang="en-US" altLang="en-US" dirty="0">
              <a:ea typeface="Osaka" pitchFamily="-64" charset="-128"/>
            </a:endParaRPr>
          </a:p>
        </p:txBody>
      </p:sp>
    </p:spTree>
    <p:extLst>
      <p:ext uri="{BB962C8B-B14F-4D97-AF65-F5344CB8AC3E}">
        <p14:creationId xmlns:p14="http://schemas.microsoft.com/office/powerpoint/2010/main" val="12595960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57066" indent="-291179">
              <a:defRPr sz="2400">
                <a:solidFill>
                  <a:schemeClr val="tx1"/>
                </a:solidFill>
                <a:latin typeface="Arial" panose="020B0604020202020204" pitchFamily="34" charset="0"/>
                <a:ea typeface="Osaka" pitchFamily="-64" charset="-128"/>
              </a:defRPr>
            </a:lvl2pPr>
            <a:lvl3pPr marL="1164717" indent="-232943">
              <a:defRPr sz="2400">
                <a:solidFill>
                  <a:schemeClr val="tx1"/>
                </a:solidFill>
                <a:latin typeface="Arial" panose="020B0604020202020204" pitchFamily="34" charset="0"/>
                <a:ea typeface="Osaka" pitchFamily="-64" charset="-128"/>
              </a:defRPr>
            </a:lvl3pPr>
            <a:lvl4pPr marL="1630604" indent="-232943">
              <a:defRPr sz="2400">
                <a:solidFill>
                  <a:schemeClr val="tx1"/>
                </a:solidFill>
                <a:latin typeface="Arial" panose="020B0604020202020204" pitchFamily="34" charset="0"/>
                <a:ea typeface="Osaka" pitchFamily="-64" charset="-128"/>
              </a:defRPr>
            </a:lvl4pPr>
            <a:lvl5pPr marL="2096491" indent="-232943">
              <a:defRPr sz="2400">
                <a:solidFill>
                  <a:schemeClr val="tx1"/>
                </a:solidFill>
                <a:latin typeface="Arial" panose="020B0604020202020204" pitchFamily="34" charset="0"/>
                <a:ea typeface="Osaka" pitchFamily="-6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F092F1A3-DDAC-4E1D-8649-E177FC3C518F}" type="slidenum">
              <a:rPr lang="en-US" altLang="en-US" sz="1200"/>
              <a:pPr>
                <a:defRPr/>
              </a:pPr>
              <a:t>20</a:t>
            </a:fld>
            <a:endParaRPr lang="en-US" altLang="en-US" sz="1200"/>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r>
              <a:rPr lang="en-US" dirty="0"/>
              <a:t>Review the </a:t>
            </a:r>
            <a:r>
              <a:rPr lang="en-US" dirty="0" smtClean="0"/>
              <a:t>slide.</a:t>
            </a:r>
            <a:endParaRPr lang="en-US" dirty="0"/>
          </a:p>
        </p:txBody>
      </p:sp>
    </p:spTree>
    <p:extLst>
      <p:ext uri="{BB962C8B-B14F-4D97-AF65-F5344CB8AC3E}">
        <p14:creationId xmlns:p14="http://schemas.microsoft.com/office/powerpoint/2010/main" val="9511768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57066" indent="-291179">
              <a:defRPr sz="2400">
                <a:solidFill>
                  <a:schemeClr val="tx1"/>
                </a:solidFill>
                <a:latin typeface="Arial" panose="020B0604020202020204" pitchFamily="34" charset="0"/>
                <a:ea typeface="Osaka" pitchFamily="-64" charset="-128"/>
              </a:defRPr>
            </a:lvl2pPr>
            <a:lvl3pPr marL="1164717" indent="-232943">
              <a:defRPr sz="2400">
                <a:solidFill>
                  <a:schemeClr val="tx1"/>
                </a:solidFill>
                <a:latin typeface="Arial" panose="020B0604020202020204" pitchFamily="34" charset="0"/>
                <a:ea typeface="Osaka" pitchFamily="-64" charset="-128"/>
              </a:defRPr>
            </a:lvl3pPr>
            <a:lvl4pPr marL="1630604" indent="-232943">
              <a:defRPr sz="2400">
                <a:solidFill>
                  <a:schemeClr val="tx1"/>
                </a:solidFill>
                <a:latin typeface="Arial" panose="020B0604020202020204" pitchFamily="34" charset="0"/>
                <a:ea typeface="Osaka" pitchFamily="-64" charset="-128"/>
              </a:defRPr>
            </a:lvl4pPr>
            <a:lvl5pPr marL="2096491" indent="-232943">
              <a:defRPr sz="2400">
                <a:solidFill>
                  <a:schemeClr val="tx1"/>
                </a:solidFill>
                <a:latin typeface="Arial" panose="020B0604020202020204" pitchFamily="34" charset="0"/>
                <a:ea typeface="Osaka" pitchFamily="-6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F092F1A3-DDAC-4E1D-8649-E177FC3C518F}" type="slidenum">
              <a:rPr lang="en-US" altLang="en-US" sz="1200"/>
              <a:pPr>
                <a:defRPr/>
              </a:pPr>
              <a:t>21</a:t>
            </a:fld>
            <a:endParaRPr lang="en-US" altLang="en-US" sz="1200"/>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r>
              <a:rPr lang="en-US" dirty="0"/>
              <a:t>Here are some tips from SAMHSA about healthy boundaries. </a:t>
            </a:r>
          </a:p>
          <a:p>
            <a:endParaRPr lang="en-US" dirty="0"/>
          </a:p>
          <a:p>
            <a:r>
              <a:rPr lang="en-US" b="0" dirty="0"/>
              <a:t>Ask participants:</a:t>
            </a:r>
          </a:p>
          <a:p>
            <a:pPr marL="174708" indent="-174708">
              <a:buFont typeface="Arial" panose="020B0604020202020204" pitchFamily="34" charset="0"/>
              <a:buChar char="•"/>
            </a:pPr>
            <a:r>
              <a:rPr lang="en-US" dirty="0"/>
              <a:t>What else would you add to the list?</a:t>
            </a:r>
          </a:p>
          <a:p>
            <a:pPr marL="174708" indent="-174708">
              <a:buFont typeface="Arial" panose="020B0604020202020204" pitchFamily="34" charset="0"/>
              <a:buChar char="•"/>
            </a:pPr>
            <a:r>
              <a:rPr lang="en-US" dirty="0"/>
              <a:t>What strategies can you implement to meet these guidelines? </a:t>
            </a:r>
          </a:p>
          <a:p>
            <a:endParaRPr lang="en-US" dirty="0"/>
          </a:p>
          <a:p>
            <a:r>
              <a:rPr lang="en-US" b="0" dirty="0"/>
              <a:t>Distribute the handout </a:t>
            </a:r>
            <a:r>
              <a:rPr lang="en-US" dirty="0"/>
              <a:t>Establishing and Maintaining Boundaries. Ask for volunteers to read it aloud. </a:t>
            </a:r>
          </a:p>
        </p:txBody>
      </p:sp>
    </p:spTree>
    <p:extLst>
      <p:ext uri="{BB962C8B-B14F-4D97-AF65-F5344CB8AC3E}">
        <p14:creationId xmlns:p14="http://schemas.microsoft.com/office/powerpoint/2010/main" val="20853321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57066" indent="-291179">
              <a:defRPr sz="2400">
                <a:solidFill>
                  <a:schemeClr val="tx1"/>
                </a:solidFill>
                <a:latin typeface="Arial" panose="020B0604020202020204" pitchFamily="34" charset="0"/>
                <a:ea typeface="Osaka" pitchFamily="-64" charset="-128"/>
              </a:defRPr>
            </a:lvl2pPr>
            <a:lvl3pPr marL="1164717" indent="-232943">
              <a:defRPr sz="2400">
                <a:solidFill>
                  <a:schemeClr val="tx1"/>
                </a:solidFill>
                <a:latin typeface="Arial" panose="020B0604020202020204" pitchFamily="34" charset="0"/>
                <a:ea typeface="Osaka" pitchFamily="-64" charset="-128"/>
              </a:defRPr>
            </a:lvl3pPr>
            <a:lvl4pPr marL="1630604" indent="-232943">
              <a:defRPr sz="2400">
                <a:solidFill>
                  <a:schemeClr val="tx1"/>
                </a:solidFill>
                <a:latin typeface="Arial" panose="020B0604020202020204" pitchFamily="34" charset="0"/>
                <a:ea typeface="Osaka" pitchFamily="-64" charset="-128"/>
              </a:defRPr>
            </a:lvl4pPr>
            <a:lvl5pPr marL="2096491" indent="-232943">
              <a:defRPr sz="2400">
                <a:solidFill>
                  <a:schemeClr val="tx1"/>
                </a:solidFill>
                <a:latin typeface="Arial" panose="020B0604020202020204" pitchFamily="34" charset="0"/>
                <a:ea typeface="Osaka" pitchFamily="-6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F092F1A3-DDAC-4E1D-8649-E177FC3C518F}" type="slidenum">
              <a:rPr lang="en-US" altLang="en-US" sz="1200"/>
              <a:pPr>
                <a:defRPr/>
              </a:pPr>
              <a:t>22</a:t>
            </a:fld>
            <a:endParaRPr lang="en-US" altLang="en-US" sz="1200"/>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r>
              <a:rPr lang="en-US" altLang="en-US" dirty="0">
                <a:latin typeface="Arial" panose="020B0604020202020204" pitchFamily="34" charset="0"/>
                <a:ea typeface="ヒラギノ角ゴ Pro W3"/>
              </a:rPr>
              <a:t>We are now going to do an individual exercise that will help you test/assess your own boundaries</a:t>
            </a:r>
          </a:p>
          <a:p>
            <a:endParaRPr lang="en-US" altLang="en-US" dirty="0">
              <a:latin typeface="Arial" panose="020B0604020202020204" pitchFamily="34" charset="0"/>
              <a:ea typeface="ヒラギノ角ゴ Pro W3"/>
            </a:endParaRPr>
          </a:p>
          <a:p>
            <a:r>
              <a:rPr lang="en-US" altLang="en-US" b="0" dirty="0">
                <a:latin typeface="Arial" panose="020B0604020202020204" pitchFamily="34" charset="0"/>
                <a:ea typeface="ヒラギノ角ゴ Pro W3"/>
              </a:rPr>
              <a:t>Distribute the handout Boundaries in Professional Relationships and </a:t>
            </a:r>
            <a:r>
              <a:rPr lang="en-US" altLang="en-US" dirty="0">
                <a:latin typeface="Arial" panose="020B0604020202020204" pitchFamily="34" charset="0"/>
                <a:ea typeface="ヒラギノ角ゴ Pro W3"/>
              </a:rPr>
              <a:t>spend a few minutes answering the questions.</a:t>
            </a:r>
          </a:p>
          <a:p>
            <a:endParaRPr lang="en-US" altLang="en-US" dirty="0">
              <a:latin typeface="Arial" panose="020B0604020202020204" pitchFamily="34" charset="0"/>
              <a:ea typeface="ヒラギノ角ゴ Pro W3"/>
            </a:endParaRPr>
          </a:p>
          <a:p>
            <a:r>
              <a:rPr lang="en-US" altLang="en-US" dirty="0">
                <a:latin typeface="Arial" panose="020B0604020202020204" pitchFamily="34" charset="0"/>
                <a:ea typeface="ヒラギノ角ゴ Pro W3"/>
              </a:rPr>
              <a:t>Debrief/discussion:</a:t>
            </a:r>
          </a:p>
          <a:p>
            <a:pPr marL="171450" indent="-171450">
              <a:buFont typeface="Arial" panose="020B0604020202020204" pitchFamily="34" charset="0"/>
              <a:buChar char="•"/>
            </a:pPr>
            <a:r>
              <a:rPr lang="en-US" altLang="en-US" dirty="0">
                <a:latin typeface="Arial" panose="020B0604020202020204" pitchFamily="34" charset="0"/>
                <a:ea typeface="ヒラギノ角ゴ Pro W3"/>
              </a:rPr>
              <a:t>Ask for volunteers to share how they answered the questions.</a:t>
            </a:r>
          </a:p>
          <a:p>
            <a:pPr marL="171450" indent="-171450">
              <a:buFont typeface="Arial" panose="020B0604020202020204" pitchFamily="34" charset="0"/>
              <a:buChar char="•"/>
            </a:pPr>
            <a:r>
              <a:rPr lang="en-US" altLang="en-US" dirty="0">
                <a:latin typeface="Arial" panose="020B0604020202020204" pitchFamily="34" charset="0"/>
                <a:ea typeface="ヒラギノ角ゴ Pro W3"/>
              </a:rPr>
              <a:t>Were there any gray areas?  </a:t>
            </a:r>
          </a:p>
          <a:p>
            <a:pPr marL="171450" indent="-171450">
              <a:buFont typeface="Arial" panose="020B0604020202020204" pitchFamily="34" charset="0"/>
              <a:buChar char="•"/>
            </a:pPr>
            <a:r>
              <a:rPr lang="en-US" altLang="en-US" dirty="0">
                <a:latin typeface="Arial" panose="020B0604020202020204" pitchFamily="34" charset="0"/>
                <a:ea typeface="ヒラギノ角ゴ Pro W3"/>
              </a:rPr>
              <a:t>Are there boundaries they felt strongly about or boundaries they just couldn’t answer at all?</a:t>
            </a:r>
          </a:p>
          <a:p>
            <a:endParaRPr lang="en-US" altLang="en-US" dirty="0">
              <a:latin typeface="Arial" panose="020B0604020202020204" pitchFamily="34" charset="0"/>
              <a:ea typeface="ヒラギノ角ゴ Pro W3"/>
            </a:endParaRPr>
          </a:p>
          <a:p>
            <a:r>
              <a:rPr lang="en-US" altLang="en-US" dirty="0">
                <a:latin typeface="Arial" panose="020B0604020202020204" pitchFamily="34" charset="0"/>
                <a:ea typeface="ヒラギノ角ゴ Pro W3"/>
              </a:rPr>
              <a:t>Key Point: It is important for members of the team to understand their own boundaries.</a:t>
            </a:r>
          </a:p>
          <a:p>
            <a:endParaRPr lang="en-US" dirty="0"/>
          </a:p>
        </p:txBody>
      </p:sp>
    </p:spTree>
    <p:extLst>
      <p:ext uri="{BB962C8B-B14F-4D97-AF65-F5344CB8AC3E}">
        <p14:creationId xmlns:p14="http://schemas.microsoft.com/office/powerpoint/2010/main" val="25571594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57066" indent="-291179">
              <a:defRPr sz="2400">
                <a:solidFill>
                  <a:schemeClr val="tx1"/>
                </a:solidFill>
                <a:latin typeface="Arial" panose="020B0604020202020204" pitchFamily="34" charset="0"/>
                <a:ea typeface="Osaka" pitchFamily="-64" charset="-128"/>
              </a:defRPr>
            </a:lvl2pPr>
            <a:lvl3pPr marL="1164717" indent="-232943">
              <a:defRPr sz="2400">
                <a:solidFill>
                  <a:schemeClr val="tx1"/>
                </a:solidFill>
                <a:latin typeface="Arial" panose="020B0604020202020204" pitchFamily="34" charset="0"/>
                <a:ea typeface="Osaka" pitchFamily="-64" charset="-128"/>
              </a:defRPr>
            </a:lvl3pPr>
            <a:lvl4pPr marL="1630604" indent="-232943">
              <a:defRPr sz="2400">
                <a:solidFill>
                  <a:schemeClr val="tx1"/>
                </a:solidFill>
                <a:latin typeface="Arial" panose="020B0604020202020204" pitchFamily="34" charset="0"/>
                <a:ea typeface="Osaka" pitchFamily="-64" charset="-128"/>
              </a:defRPr>
            </a:lvl4pPr>
            <a:lvl5pPr marL="2096491" indent="-232943">
              <a:defRPr sz="2400">
                <a:solidFill>
                  <a:schemeClr val="tx1"/>
                </a:solidFill>
                <a:latin typeface="Arial" panose="020B0604020202020204" pitchFamily="34" charset="0"/>
                <a:ea typeface="Osaka" pitchFamily="-6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F092F1A3-DDAC-4E1D-8649-E177FC3C518F}" type="slidenum">
              <a:rPr lang="en-US" altLang="en-US" sz="1200"/>
              <a:pPr>
                <a:defRPr/>
              </a:pPr>
              <a:t>23</a:t>
            </a:fld>
            <a:endParaRPr lang="en-US" altLang="en-US" sz="1200"/>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r>
              <a:rPr lang="en-US" dirty="0"/>
              <a:t>As we wrap up this module, here are some key things to consider when you are working with clients.</a:t>
            </a:r>
          </a:p>
          <a:p>
            <a:endParaRPr lang="en-US" dirty="0"/>
          </a:p>
          <a:p>
            <a:r>
              <a:rPr lang="en-US" dirty="0"/>
              <a:t>If you answer no to any of these considerations, then seek support from your administrative or clinical supervisor. The relationship between the client and CHW is one of privilege as clients invite us to be part of their lives and CHWs in return want to support them in the best possible way to keep them engaged in </a:t>
            </a:r>
            <a:r>
              <a:rPr lang="en-US" dirty="0" smtClean="0"/>
              <a:t>care </a:t>
            </a:r>
            <a:r>
              <a:rPr lang="en-US" smtClean="0"/>
              <a:t>and services. </a:t>
            </a:r>
            <a:endParaRPr lang="en-US" dirty="0"/>
          </a:p>
        </p:txBody>
      </p:sp>
    </p:spTree>
    <p:extLst>
      <p:ext uri="{BB962C8B-B14F-4D97-AF65-F5344CB8AC3E}">
        <p14:creationId xmlns:p14="http://schemas.microsoft.com/office/powerpoint/2010/main" val="1171436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57066" indent="-291179">
              <a:defRPr sz="2400">
                <a:solidFill>
                  <a:schemeClr val="tx1"/>
                </a:solidFill>
                <a:latin typeface="Arial" panose="020B0604020202020204" pitchFamily="34" charset="0"/>
                <a:ea typeface="Osaka" pitchFamily="-64" charset="-128"/>
              </a:defRPr>
            </a:lvl2pPr>
            <a:lvl3pPr marL="1164717" indent="-232943">
              <a:defRPr sz="2400">
                <a:solidFill>
                  <a:schemeClr val="tx1"/>
                </a:solidFill>
                <a:latin typeface="Arial" panose="020B0604020202020204" pitchFamily="34" charset="0"/>
                <a:ea typeface="Osaka" pitchFamily="-64" charset="-128"/>
              </a:defRPr>
            </a:lvl3pPr>
            <a:lvl4pPr marL="1630604" indent="-232943">
              <a:defRPr sz="2400">
                <a:solidFill>
                  <a:schemeClr val="tx1"/>
                </a:solidFill>
                <a:latin typeface="Arial" panose="020B0604020202020204" pitchFamily="34" charset="0"/>
                <a:ea typeface="Osaka" pitchFamily="-64" charset="-128"/>
              </a:defRPr>
            </a:lvl4pPr>
            <a:lvl5pPr marL="2096491" indent="-232943">
              <a:defRPr sz="2400">
                <a:solidFill>
                  <a:schemeClr val="tx1"/>
                </a:solidFill>
                <a:latin typeface="Arial" panose="020B0604020202020204" pitchFamily="34" charset="0"/>
                <a:ea typeface="Osaka" pitchFamily="-6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F092F1A3-DDAC-4E1D-8649-E177FC3C518F}" type="slidenum">
              <a:rPr lang="en-US" altLang="en-US" sz="1200"/>
              <a:pPr>
                <a:defRPr/>
              </a:pPr>
              <a:t>3</a:t>
            </a:fld>
            <a:endParaRPr lang="en-US" altLang="en-US" sz="1200"/>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a:defRPr/>
            </a:pPr>
            <a:r>
              <a:rPr lang="en-US" b="0" dirty="0">
                <a:cs typeface="+mn-cs"/>
              </a:rPr>
              <a:t>Ask, “What is confidentiality?”</a:t>
            </a:r>
          </a:p>
          <a:p>
            <a:pPr>
              <a:defRPr/>
            </a:pPr>
            <a:endParaRPr lang="en-US" b="0" dirty="0">
              <a:cs typeface="+mn-cs"/>
            </a:endParaRPr>
          </a:p>
          <a:p>
            <a:pPr>
              <a:defRPr/>
            </a:pPr>
            <a:r>
              <a:rPr lang="en-US" b="0" dirty="0">
                <a:cs typeface="+mn-cs"/>
              </a:rPr>
              <a:t>Offer the definition of confidentiality on the slide. </a:t>
            </a:r>
          </a:p>
          <a:p>
            <a:pPr marL="0" marR="0" lvl="0" indent="0" algn="l" defTabSz="465887" rtl="0" eaLnBrk="1" fontAlgn="auto" latinLnBrk="0" hangingPunct="1">
              <a:lnSpc>
                <a:spcPct val="100000"/>
              </a:lnSpc>
              <a:spcBef>
                <a:spcPct val="0"/>
              </a:spcBef>
              <a:spcAft>
                <a:spcPts val="0"/>
              </a:spcAft>
              <a:buClrTx/>
              <a:buSzTx/>
              <a:buFont typeface="Arial" panose="020B0604020202020204" pitchFamily="34" charset="0"/>
              <a:buNone/>
              <a:tabLst/>
              <a:defRPr/>
            </a:pPr>
            <a:endParaRPr lang="en-US" altLang="en-US" b="0" dirty="0">
              <a:solidFill>
                <a:prstClr val="black">
                  <a:lumMod val="65000"/>
                  <a:lumOff val="35000"/>
                </a:prstClr>
              </a:solidFill>
              <a:latin typeface="Josefin Sans"/>
              <a:cs typeface="Josefin Sans"/>
            </a:endParaRPr>
          </a:p>
          <a:p>
            <a:pPr marL="0" marR="0" lvl="0" indent="0" algn="l" defTabSz="465887" rtl="0" eaLnBrk="1" fontAlgn="auto" latinLnBrk="0" hangingPunct="1">
              <a:lnSpc>
                <a:spcPct val="100000"/>
              </a:lnSpc>
              <a:spcBef>
                <a:spcPct val="0"/>
              </a:spcBef>
              <a:spcAft>
                <a:spcPts val="0"/>
              </a:spcAft>
              <a:buClrTx/>
              <a:buSzTx/>
              <a:buFont typeface="Arial" panose="020B0604020202020204" pitchFamily="34" charset="0"/>
              <a:buNone/>
              <a:tabLst/>
              <a:defRPr/>
            </a:pPr>
            <a:r>
              <a:rPr lang="en-US" altLang="en-US" b="0" dirty="0">
                <a:solidFill>
                  <a:prstClr val="black">
                    <a:lumMod val="65000"/>
                    <a:lumOff val="35000"/>
                  </a:prstClr>
                </a:solidFill>
                <a:latin typeface="Josefin Sans"/>
                <a:cs typeface="Josefin Sans"/>
              </a:rPr>
              <a:t>Defin</a:t>
            </a:r>
            <a:r>
              <a:rPr lang="en-US" altLang="en-US" b="0" baseline="0" dirty="0">
                <a:solidFill>
                  <a:prstClr val="black">
                    <a:lumMod val="65000"/>
                    <a:lumOff val="35000"/>
                  </a:prstClr>
                </a:solidFill>
                <a:latin typeface="Josefin Sans"/>
                <a:cs typeface="Josefin Sans"/>
              </a:rPr>
              <a:t>e for participants who is an authorized/unauthorized user: </a:t>
            </a:r>
            <a:r>
              <a:rPr lang="en-US" sz="1200" i="0" kern="1200" dirty="0">
                <a:solidFill>
                  <a:schemeClr val="tx1"/>
                </a:solidFill>
                <a:effectLst/>
                <a:latin typeface="+mn-lt"/>
                <a:ea typeface="+mn-ea"/>
                <a:cs typeface="+mn-cs"/>
              </a:rPr>
              <a:t>Unauthorized </a:t>
            </a:r>
            <a:r>
              <a:rPr lang="en-US" sz="1200" i="0" kern="1200" dirty="0" smtClean="0">
                <a:solidFill>
                  <a:schemeClr val="tx1"/>
                </a:solidFill>
                <a:effectLst/>
                <a:latin typeface="+mn-lt"/>
                <a:ea typeface="+mn-ea"/>
                <a:cs typeface="+mn-cs"/>
              </a:rPr>
              <a:t>users </a:t>
            </a:r>
            <a:r>
              <a:rPr lang="en-US" sz="1200" i="0" kern="1200" dirty="0">
                <a:solidFill>
                  <a:schemeClr val="tx1"/>
                </a:solidFill>
                <a:effectLst/>
                <a:latin typeface="+mn-lt"/>
                <a:ea typeface="+mn-ea"/>
                <a:cs typeface="+mn-cs"/>
              </a:rPr>
              <a:t>can vary from one organization to the other, but, generally, unauthorized users are people who are not employees of the organization. In many cases, even among employees, only those working directly with a patient and their supervisors have access to patient files.</a:t>
            </a:r>
          </a:p>
          <a:p>
            <a:pPr marL="0" indent="0" defTabSz="465887">
              <a:spcBef>
                <a:spcPct val="0"/>
              </a:spcBef>
              <a:buFont typeface="Arial" panose="020B0604020202020204" pitchFamily="34" charset="0"/>
              <a:buNone/>
            </a:pPr>
            <a:endParaRPr lang="en-US" altLang="en-US" dirty="0">
              <a:solidFill>
                <a:prstClr val="black">
                  <a:lumMod val="65000"/>
                  <a:lumOff val="35000"/>
                </a:prstClr>
              </a:solidFill>
              <a:latin typeface="Josefin Sans"/>
              <a:cs typeface="Josefin Sans"/>
            </a:endParaRPr>
          </a:p>
          <a:p>
            <a:pPr>
              <a:defRPr/>
            </a:pPr>
            <a:endParaRPr lang="en-US" b="1" dirty="0">
              <a:cs typeface="+mn-cs"/>
            </a:endParaRPr>
          </a:p>
          <a:p>
            <a:pPr>
              <a:defRPr/>
            </a:pPr>
            <a:endParaRPr lang="en-US" dirty="0">
              <a:cs typeface="+mn-cs"/>
            </a:endParaRPr>
          </a:p>
          <a:p>
            <a:pPr>
              <a:defRPr/>
            </a:pPr>
            <a:endParaRPr lang="en-US" dirty="0">
              <a:cs typeface="+mn-cs"/>
            </a:endParaRPr>
          </a:p>
        </p:txBody>
      </p:sp>
    </p:spTree>
    <p:extLst>
      <p:ext uri="{BB962C8B-B14F-4D97-AF65-F5344CB8AC3E}">
        <p14:creationId xmlns:p14="http://schemas.microsoft.com/office/powerpoint/2010/main" val="3752152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57066" indent="-291179">
              <a:defRPr sz="2400">
                <a:solidFill>
                  <a:schemeClr val="tx1"/>
                </a:solidFill>
                <a:latin typeface="Arial" panose="020B0604020202020204" pitchFamily="34" charset="0"/>
                <a:ea typeface="Osaka" pitchFamily="-64" charset="-128"/>
              </a:defRPr>
            </a:lvl2pPr>
            <a:lvl3pPr marL="1164717" indent="-232943">
              <a:defRPr sz="2400">
                <a:solidFill>
                  <a:schemeClr val="tx1"/>
                </a:solidFill>
                <a:latin typeface="Arial" panose="020B0604020202020204" pitchFamily="34" charset="0"/>
                <a:ea typeface="Osaka" pitchFamily="-64" charset="-128"/>
              </a:defRPr>
            </a:lvl3pPr>
            <a:lvl4pPr marL="1630604" indent="-232943">
              <a:defRPr sz="2400">
                <a:solidFill>
                  <a:schemeClr val="tx1"/>
                </a:solidFill>
                <a:latin typeface="Arial" panose="020B0604020202020204" pitchFamily="34" charset="0"/>
                <a:ea typeface="Osaka" pitchFamily="-64" charset="-128"/>
              </a:defRPr>
            </a:lvl4pPr>
            <a:lvl5pPr marL="2096491" indent="-232943">
              <a:defRPr sz="2400">
                <a:solidFill>
                  <a:schemeClr val="tx1"/>
                </a:solidFill>
                <a:latin typeface="Arial" panose="020B0604020202020204" pitchFamily="34" charset="0"/>
                <a:ea typeface="Osaka" pitchFamily="-6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F092F1A3-DDAC-4E1D-8649-E177FC3C518F}" type="slidenum">
              <a:rPr lang="en-US" altLang="en-US" sz="1200"/>
              <a:pPr>
                <a:defRPr/>
              </a:pPr>
              <a:t>4</a:t>
            </a:fld>
            <a:endParaRPr lang="en-US" altLang="en-US" sz="1200"/>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a:xfrm>
            <a:off x="581891" y="4298950"/>
            <a:ext cx="5727469" cy="4997450"/>
          </a:xfrm>
        </p:spPr>
        <p:txBody>
          <a:bodyPr/>
          <a:lstStyle/>
          <a:p>
            <a:pPr>
              <a:buFont typeface="Arial" pitchFamily="34" charset="0"/>
              <a:buNone/>
              <a:defRPr/>
            </a:pPr>
            <a:r>
              <a:rPr lang="en-US" b="0" dirty="0">
                <a:cs typeface="+mn-cs"/>
              </a:rPr>
              <a:t>Ask participants: Why is confidentiality so important? Write responses on a flip chart. Share possible answers: </a:t>
            </a:r>
          </a:p>
          <a:p>
            <a:pPr marL="652765" lvl="1" indent="-178027">
              <a:buFont typeface="Arial" pitchFamily="34" charset="0"/>
              <a:buChar char="•"/>
              <a:defRPr/>
            </a:pPr>
            <a:r>
              <a:rPr lang="en-US" b="0" dirty="0">
                <a:cs typeface="+mn-cs"/>
              </a:rPr>
              <a:t>People need to be able to trust their CHW</a:t>
            </a:r>
          </a:p>
          <a:p>
            <a:pPr marL="652765" lvl="1" indent="-178027">
              <a:buFont typeface="Arial" pitchFamily="34" charset="0"/>
              <a:buChar char="•"/>
              <a:defRPr/>
            </a:pPr>
            <a:r>
              <a:rPr lang="en-US" b="0" dirty="0">
                <a:cs typeface="+mn-cs"/>
              </a:rPr>
              <a:t>People need to feel safe</a:t>
            </a:r>
          </a:p>
          <a:p>
            <a:pPr marL="652765" lvl="1" indent="-178027">
              <a:buFont typeface="Arial" pitchFamily="34" charset="0"/>
              <a:buChar char="•"/>
              <a:defRPr/>
            </a:pPr>
            <a:r>
              <a:rPr lang="en-US" b="0" dirty="0">
                <a:cs typeface="+mn-cs"/>
              </a:rPr>
              <a:t>We must respect the dignity of individuals </a:t>
            </a:r>
          </a:p>
          <a:p>
            <a:pPr marL="652765" lvl="1" indent="-178027">
              <a:buFont typeface="Arial" pitchFamily="34" charset="0"/>
              <a:buChar char="•"/>
              <a:defRPr/>
            </a:pPr>
            <a:r>
              <a:rPr lang="en-US" b="0" dirty="0">
                <a:cs typeface="+mn-cs"/>
              </a:rPr>
              <a:t>If patients don’t trust us we may lose them </a:t>
            </a:r>
          </a:p>
          <a:p>
            <a:pPr marL="652765" lvl="1" indent="-178027">
              <a:buFont typeface="Arial" pitchFamily="34" charset="0"/>
              <a:buChar char="•"/>
              <a:defRPr/>
            </a:pPr>
            <a:r>
              <a:rPr lang="en-US" b="0" dirty="0">
                <a:cs typeface="+mn-cs"/>
              </a:rPr>
              <a:t>It’s agency policy </a:t>
            </a:r>
          </a:p>
          <a:p>
            <a:pPr marL="652765" lvl="1" indent="-178027">
              <a:buFont typeface="Arial" pitchFamily="34" charset="0"/>
              <a:buChar char="•"/>
              <a:defRPr/>
            </a:pPr>
            <a:r>
              <a:rPr lang="en-US" b="0" dirty="0">
                <a:cs typeface="+mn-cs"/>
              </a:rPr>
              <a:t>There are liability issues for the agency</a:t>
            </a:r>
          </a:p>
          <a:p>
            <a:pPr marL="652765" lvl="1" indent="-178027">
              <a:buFont typeface="Arial" pitchFamily="34" charset="0"/>
              <a:buChar char="•"/>
              <a:defRPr/>
            </a:pPr>
            <a:endParaRPr lang="en-US" b="0" dirty="0">
              <a:cs typeface="+mn-cs"/>
            </a:endParaRPr>
          </a:p>
          <a:p>
            <a:pPr marL="0" indent="0">
              <a:buFont typeface="Arial" pitchFamily="34" charset="0"/>
              <a:buNone/>
              <a:defRPr/>
            </a:pPr>
            <a:r>
              <a:rPr lang="en-US" b="0" dirty="0">
                <a:cs typeface="+mn-cs"/>
              </a:rPr>
              <a:t>Tell participants that beyond </a:t>
            </a:r>
            <a:r>
              <a:rPr lang="en-US" b="0" dirty="0" smtClean="0">
                <a:cs typeface="+mn-cs"/>
              </a:rPr>
              <a:t>access to records and files, </a:t>
            </a:r>
            <a:r>
              <a:rPr lang="en-US" b="0" dirty="0">
                <a:cs typeface="+mn-cs"/>
              </a:rPr>
              <a:t>CHWs hold a lot of personal information about patients and have an ethical responsibility to guard that information from unauthorized users. This can be tricky because as people with HIV, CHWs may travel in some of the same circles as their patients, and when patients see them in those circles, they may wonder if the CHWs will guard their information.  Any “leaks” will get back to patients and before you know it other patients will know that the CHW can’t be trusted. This could render the</a:t>
            </a:r>
            <a:r>
              <a:rPr lang="en-US" b="0" baseline="0" dirty="0">
                <a:cs typeface="+mn-cs"/>
              </a:rPr>
              <a:t> CHW </a:t>
            </a:r>
            <a:r>
              <a:rPr lang="en-US" b="0" dirty="0">
                <a:cs typeface="+mn-cs"/>
              </a:rPr>
              <a:t>ineffective and can lead to negative consequences. </a:t>
            </a:r>
          </a:p>
          <a:p>
            <a:pPr marL="0" indent="0">
              <a:buFont typeface="Arial" pitchFamily="34" charset="0"/>
              <a:buNone/>
              <a:defRPr/>
            </a:pPr>
            <a:endParaRPr lang="en-US" b="0" dirty="0">
              <a:cs typeface="+mn-cs"/>
            </a:endParaRPr>
          </a:p>
          <a:p>
            <a:pPr marL="0" indent="0">
              <a:buFont typeface="Arial" pitchFamily="34" charset="0"/>
              <a:buNone/>
              <a:defRPr/>
            </a:pPr>
            <a:r>
              <a:rPr lang="en-US" b="0" dirty="0">
                <a:cs typeface="+mn-cs"/>
              </a:rPr>
              <a:t>Question 2: Quickly brainstorm with group specific things that should be kept confidential. Summarize by stating that everything about the patient is confidential.</a:t>
            </a:r>
          </a:p>
          <a:p>
            <a:pPr marL="0" indent="0">
              <a:buFont typeface="Arial" pitchFamily="34" charset="0"/>
              <a:buNone/>
              <a:defRPr/>
            </a:pPr>
            <a:endParaRPr lang="en-US" b="0" dirty="0">
              <a:cs typeface="+mn-cs"/>
            </a:endParaRPr>
          </a:p>
          <a:p>
            <a:pPr marL="0" indent="0">
              <a:buFont typeface="Arial" pitchFamily="34" charset="0"/>
              <a:buNone/>
              <a:defRPr/>
            </a:pPr>
            <a:r>
              <a:rPr lang="en-US" b="0" dirty="0">
                <a:cs typeface="+mn-cs"/>
              </a:rPr>
              <a:t>Question 3: Conduct another quick brainstorm on inappropriate places to discuss patient information and document on a</a:t>
            </a:r>
            <a:r>
              <a:rPr lang="en-US" b="0" baseline="0" dirty="0">
                <a:cs typeface="+mn-cs"/>
              </a:rPr>
              <a:t> flip chart. Some suggested areas to share (if not mentioned</a:t>
            </a:r>
            <a:r>
              <a:rPr lang="en-US" b="0" baseline="0" dirty="0" smtClean="0">
                <a:cs typeface="+mn-cs"/>
              </a:rPr>
              <a:t>):</a:t>
            </a:r>
          </a:p>
          <a:p>
            <a:pPr marL="628650" lvl="1" indent="-171450">
              <a:buFont typeface="Arial" pitchFamily="34" charset="0"/>
              <a:buChar char="•"/>
              <a:defRPr/>
            </a:pPr>
            <a:r>
              <a:rPr lang="en-US" sz="1200" kern="1200" dirty="0" smtClean="0">
                <a:solidFill>
                  <a:schemeClr val="tx1"/>
                </a:solidFill>
                <a:effectLst/>
                <a:latin typeface="+mn-lt"/>
                <a:ea typeface="+mn-ea"/>
                <a:cs typeface="+mn-cs"/>
              </a:rPr>
              <a:t>Clinic </a:t>
            </a:r>
            <a:r>
              <a:rPr lang="en-US" sz="1200" kern="1200" dirty="0">
                <a:solidFill>
                  <a:schemeClr val="tx1"/>
                </a:solidFill>
                <a:effectLst/>
                <a:latin typeface="+mn-lt"/>
                <a:ea typeface="+mn-ea"/>
                <a:cs typeface="+mn-cs"/>
              </a:rPr>
              <a:t>and office hallway. </a:t>
            </a:r>
          </a:p>
          <a:p>
            <a:pPr lvl="1"/>
            <a:r>
              <a:rPr lang="en-US" sz="1200" kern="1200" dirty="0">
                <a:solidFill>
                  <a:schemeClr val="tx1"/>
                </a:solidFill>
                <a:effectLst/>
                <a:latin typeface="+mn-lt"/>
                <a:ea typeface="+mn-ea"/>
                <a:cs typeface="+mn-cs"/>
              </a:rPr>
              <a:t>• Email communication with patient’s full name. </a:t>
            </a:r>
          </a:p>
          <a:p>
            <a:pPr lvl="1"/>
            <a:r>
              <a:rPr lang="en-US" sz="1200" kern="1200" dirty="0">
                <a:solidFill>
                  <a:schemeClr val="tx1"/>
                </a:solidFill>
                <a:effectLst/>
                <a:latin typeface="+mn-lt"/>
                <a:ea typeface="+mn-ea"/>
                <a:cs typeface="+mn-cs"/>
              </a:rPr>
              <a:t>• Outside of the clinic/agency; for example grocery store, community meeting places </a:t>
            </a:r>
          </a:p>
          <a:p>
            <a:pPr lvl="1"/>
            <a:r>
              <a:rPr lang="en-US" sz="1200" kern="1200" dirty="0">
                <a:solidFill>
                  <a:schemeClr val="tx1"/>
                </a:solidFill>
                <a:effectLst/>
                <a:latin typeface="+mn-lt"/>
                <a:ea typeface="+mn-ea"/>
                <a:cs typeface="+mn-cs"/>
              </a:rPr>
              <a:t>• In places where others can hear what we are talking about.</a:t>
            </a:r>
          </a:p>
          <a:p>
            <a:pPr marL="635227" lvl="1" indent="-178027">
              <a:buFont typeface="Arial" pitchFamily="34" charset="0"/>
              <a:buChar char="•"/>
              <a:defRPr/>
            </a:pPr>
            <a:endParaRPr lang="en-US" dirty="0">
              <a:cs typeface="+mn-cs"/>
            </a:endParaRPr>
          </a:p>
        </p:txBody>
      </p:sp>
    </p:spTree>
    <p:extLst>
      <p:ext uri="{BB962C8B-B14F-4D97-AF65-F5344CB8AC3E}">
        <p14:creationId xmlns:p14="http://schemas.microsoft.com/office/powerpoint/2010/main" val="4031072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57066" indent="-291179">
              <a:defRPr sz="2400">
                <a:solidFill>
                  <a:schemeClr val="tx1"/>
                </a:solidFill>
                <a:latin typeface="Arial" panose="020B0604020202020204" pitchFamily="34" charset="0"/>
                <a:ea typeface="Osaka" pitchFamily="-64" charset="-128"/>
              </a:defRPr>
            </a:lvl2pPr>
            <a:lvl3pPr marL="1164717" indent="-232943">
              <a:defRPr sz="2400">
                <a:solidFill>
                  <a:schemeClr val="tx1"/>
                </a:solidFill>
                <a:latin typeface="Arial" panose="020B0604020202020204" pitchFamily="34" charset="0"/>
                <a:ea typeface="Osaka" pitchFamily="-64" charset="-128"/>
              </a:defRPr>
            </a:lvl3pPr>
            <a:lvl4pPr marL="1630604" indent="-232943">
              <a:defRPr sz="2400">
                <a:solidFill>
                  <a:schemeClr val="tx1"/>
                </a:solidFill>
                <a:latin typeface="Arial" panose="020B0604020202020204" pitchFamily="34" charset="0"/>
                <a:ea typeface="Osaka" pitchFamily="-64" charset="-128"/>
              </a:defRPr>
            </a:lvl4pPr>
            <a:lvl5pPr marL="2096491" indent="-232943">
              <a:defRPr sz="2400">
                <a:solidFill>
                  <a:schemeClr val="tx1"/>
                </a:solidFill>
                <a:latin typeface="Arial" panose="020B0604020202020204" pitchFamily="34" charset="0"/>
                <a:ea typeface="Osaka" pitchFamily="-6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F092F1A3-DDAC-4E1D-8649-E177FC3C518F}" type="slidenum">
              <a:rPr lang="en-US" altLang="en-US" sz="1200"/>
              <a:pPr>
                <a:defRPr/>
              </a:pPr>
              <a:t>5</a:t>
            </a:fld>
            <a:endParaRPr lang="en-US" altLang="en-US" sz="1200"/>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r>
              <a:rPr lang="en-US" b="0" dirty="0">
                <a:latin typeface="Arial" panose="020B0604020202020204" pitchFamily="34" charset="0"/>
                <a:cs typeface="Arial" panose="020B0604020202020204" pitchFamily="34" charset="0"/>
              </a:rPr>
              <a:t>Ask, “How many of you have heard the term HIPAA?” </a:t>
            </a:r>
          </a:p>
          <a:p>
            <a:endParaRPr lang="en-US" b="0" dirty="0" smtClean="0">
              <a:latin typeface="Arial" panose="020B0604020202020204" pitchFamily="34" charset="0"/>
              <a:cs typeface="Arial" panose="020B0604020202020204" pitchFamily="34" charset="0"/>
            </a:endParaRPr>
          </a:p>
          <a:p>
            <a:r>
              <a:rPr lang="en-US" b="0" dirty="0" smtClean="0">
                <a:latin typeface="Arial" panose="020B0604020202020204" pitchFamily="34" charset="0"/>
                <a:cs typeface="Arial" panose="020B0604020202020204" pitchFamily="34" charset="0"/>
              </a:rPr>
              <a:t>Ask </a:t>
            </a:r>
            <a:r>
              <a:rPr lang="en-US" b="0" dirty="0">
                <a:latin typeface="Arial" panose="020B0604020202020204" pitchFamily="34" charset="0"/>
                <a:cs typeface="Arial" panose="020B0604020202020204" pitchFamily="34" charset="0"/>
              </a:rPr>
              <a:t>for a volunteer to read the slide. </a:t>
            </a:r>
          </a:p>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The Health Insurance Portability and Accountability Act (HIPAA) of 1996 was enacted by the United States Congress and signed by President Bill Clinton. </a:t>
            </a:r>
          </a:p>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The purpose of this act is </a:t>
            </a:r>
            <a:r>
              <a:rPr lang="en-US" dirty="0">
                <a:solidFill>
                  <a:prstClr val="black">
                    <a:lumMod val="65000"/>
                    <a:lumOff val="35000"/>
                  </a:prstClr>
                </a:solidFill>
                <a:latin typeface="Arial" panose="020B0604020202020204" pitchFamily="34" charset="0"/>
                <a:cs typeface="Arial" panose="020B0604020202020204" pitchFamily="34" charset="0"/>
              </a:rPr>
              <a:t>to maintain and protect the rights and interest of the patient. HIPAA defines the standard for electronic data exchange, protects confidentiality and security of health care records.</a:t>
            </a:r>
          </a:p>
          <a:p>
            <a:pPr marL="171450" indent="-171450" defTabSz="465887">
              <a:spcBef>
                <a:spcPts val="1223"/>
              </a:spcBef>
              <a:buSzPct val="100000"/>
              <a:buFont typeface="Arial" panose="020B0604020202020204" pitchFamily="34" charset="0"/>
              <a:buChar char="•"/>
              <a:defRPr/>
            </a:pPr>
            <a:r>
              <a:rPr lang="en-US" dirty="0">
                <a:solidFill>
                  <a:prstClr val="black">
                    <a:lumMod val="65000"/>
                    <a:lumOff val="35000"/>
                  </a:prstClr>
                </a:solidFill>
                <a:latin typeface="Arial" panose="020B0604020202020204" pitchFamily="34" charset="0"/>
                <a:cs typeface="Arial" panose="020B0604020202020204" pitchFamily="34" charset="0"/>
              </a:rPr>
              <a:t>The privacy or confidential rules regulate how information is shared. Upon engagement of health services: pharmacy, medical visits, social services etc., the patient is informed of their rights to confidentiality and the policy and procedures regarding the release of his personal health information.</a:t>
            </a:r>
          </a:p>
          <a:p>
            <a:pPr marL="171450" indent="-171450" defTabSz="465887">
              <a:spcBef>
                <a:spcPts val="1223"/>
              </a:spcBef>
              <a:spcAft>
                <a:spcPts val="1223"/>
              </a:spcAft>
              <a:buSzPct val="100000"/>
              <a:buFont typeface="Arial" panose="020B0604020202020204" pitchFamily="34" charset="0"/>
              <a:buChar char="•"/>
              <a:defRPr/>
            </a:pPr>
            <a:r>
              <a:rPr lang="en-US" dirty="0">
                <a:solidFill>
                  <a:prstClr val="black">
                    <a:lumMod val="65000"/>
                    <a:lumOff val="35000"/>
                  </a:prstClr>
                </a:solidFill>
                <a:latin typeface="Arial" panose="020B0604020202020204" pitchFamily="34" charset="0"/>
                <a:cs typeface="Arial" panose="020B0604020202020204" pitchFamily="34" charset="0"/>
              </a:rPr>
              <a:t>The patient signs a form stating that they received and reviewed HIPAA policy.</a:t>
            </a:r>
          </a:p>
          <a:p>
            <a:pPr defTabSz="465887">
              <a:spcBef>
                <a:spcPts val="1223"/>
              </a:spcBef>
              <a:spcAft>
                <a:spcPts val="1223"/>
              </a:spcAft>
              <a:buSzPct val="100000"/>
              <a:buFont typeface="Arial"/>
              <a:buChar char="•"/>
              <a:defRPr/>
            </a:pPr>
            <a:endParaRPr lang="en-US" dirty="0">
              <a:solidFill>
                <a:prstClr val="black">
                  <a:lumMod val="65000"/>
                  <a:lumOff val="35000"/>
                </a:prstClr>
              </a:solidFill>
              <a:latin typeface="Arial" panose="020B0604020202020204" pitchFamily="34" charset="0"/>
              <a:cs typeface="Arial" panose="020B0604020202020204" pitchFamily="34" charset="0"/>
            </a:endParaRPr>
          </a:p>
          <a:p>
            <a:pPr defTabSz="465887">
              <a:spcBef>
                <a:spcPts val="1223"/>
              </a:spcBef>
              <a:spcAft>
                <a:spcPts val="1223"/>
              </a:spcAft>
              <a:buSzPct val="100000"/>
              <a:buFont typeface="Arial"/>
              <a:buChar char="•"/>
              <a:defRPr/>
            </a:pPr>
            <a:endParaRPr lang="en-US" dirty="0">
              <a:solidFill>
                <a:prstClr val="black">
                  <a:lumMod val="65000"/>
                  <a:lumOff val="35000"/>
                </a:prstClr>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260618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57066" indent="-291179">
              <a:defRPr sz="2400">
                <a:solidFill>
                  <a:schemeClr val="tx1"/>
                </a:solidFill>
                <a:latin typeface="Arial" panose="020B0604020202020204" pitchFamily="34" charset="0"/>
                <a:ea typeface="Osaka" pitchFamily="-64" charset="-128"/>
              </a:defRPr>
            </a:lvl2pPr>
            <a:lvl3pPr marL="1164717" indent="-232943">
              <a:defRPr sz="2400">
                <a:solidFill>
                  <a:schemeClr val="tx1"/>
                </a:solidFill>
                <a:latin typeface="Arial" panose="020B0604020202020204" pitchFamily="34" charset="0"/>
                <a:ea typeface="Osaka" pitchFamily="-64" charset="-128"/>
              </a:defRPr>
            </a:lvl3pPr>
            <a:lvl4pPr marL="1630604" indent="-232943">
              <a:defRPr sz="2400">
                <a:solidFill>
                  <a:schemeClr val="tx1"/>
                </a:solidFill>
                <a:latin typeface="Arial" panose="020B0604020202020204" pitchFamily="34" charset="0"/>
                <a:ea typeface="Osaka" pitchFamily="-64" charset="-128"/>
              </a:defRPr>
            </a:lvl4pPr>
            <a:lvl5pPr marL="2096491" indent="-232943">
              <a:defRPr sz="2400">
                <a:solidFill>
                  <a:schemeClr val="tx1"/>
                </a:solidFill>
                <a:latin typeface="Arial" panose="020B0604020202020204" pitchFamily="34" charset="0"/>
                <a:ea typeface="Osaka" pitchFamily="-6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F092F1A3-DDAC-4E1D-8649-E177FC3C518F}" type="slidenum">
              <a:rPr lang="en-US" altLang="en-US" sz="1200"/>
              <a:pPr>
                <a:defRPr/>
              </a:pPr>
              <a:t>6</a:t>
            </a:fld>
            <a:endParaRPr lang="en-US" altLang="en-US" sz="1200"/>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r>
              <a:rPr lang="en-US" b="0" dirty="0"/>
              <a:t>Ask for a volunteer to read the slide.</a:t>
            </a:r>
          </a:p>
          <a:p>
            <a:r>
              <a:rPr lang="en-US" b="0" dirty="0"/>
              <a:t> </a:t>
            </a:r>
          </a:p>
          <a:p>
            <a:r>
              <a:rPr lang="en-US" b="0" dirty="0"/>
              <a:t>Ask participants to brainstorm about this question: What are examples </a:t>
            </a:r>
            <a:r>
              <a:rPr lang="en-US" dirty="0"/>
              <a:t>of situations when data can be released without the patient’s permission or consent?  </a:t>
            </a:r>
          </a:p>
          <a:p>
            <a:endParaRPr lang="en-US" dirty="0"/>
          </a:p>
          <a:p>
            <a:r>
              <a:rPr lang="en-US" dirty="0"/>
              <a:t>Possible answers to situations when data can be released without the patient’s permission or consent: </a:t>
            </a:r>
          </a:p>
          <a:p>
            <a:pPr marL="171450" lvl="0" indent="-171450">
              <a:buFont typeface="Arial" panose="020B0604020202020204" pitchFamily="34" charset="0"/>
              <a:buChar char="•"/>
            </a:pPr>
            <a:r>
              <a:rPr lang="en-US" dirty="0"/>
              <a:t>For the purpose of reporting abuse, neglect, or domestic violence to the proper social service or protective services agency. </a:t>
            </a:r>
          </a:p>
          <a:p>
            <a:pPr marL="171450" lvl="0" indent="-171450">
              <a:buFont typeface="Arial" panose="020B0604020202020204" pitchFamily="34" charset="0"/>
              <a:buChar char="•"/>
            </a:pPr>
            <a:r>
              <a:rPr lang="en-US" dirty="0"/>
              <a:t>To prevent serious threat to health and public safety. </a:t>
            </a:r>
          </a:p>
          <a:p>
            <a:pPr marL="171450" lvl="0" indent="-171450">
              <a:buFont typeface="Arial" panose="020B0604020202020204" pitchFamily="34" charset="0"/>
              <a:buChar char="•"/>
            </a:pPr>
            <a:endParaRPr lang="en-US" dirty="0"/>
          </a:p>
          <a:p>
            <a:pPr marL="0" lvl="0" indent="0">
              <a:buFont typeface="Arial" panose="020B0604020202020204" pitchFamily="34" charset="0"/>
              <a:buNone/>
            </a:pPr>
            <a:r>
              <a:rPr lang="en-US" dirty="0"/>
              <a:t>Other answers include: </a:t>
            </a:r>
          </a:p>
          <a:p>
            <a:pPr marL="171450" lvl="0" indent="-171450">
              <a:buFont typeface="Arial" panose="020B0604020202020204" pitchFamily="34" charset="0"/>
              <a:buChar char="•"/>
            </a:pPr>
            <a:r>
              <a:rPr lang="en-US" dirty="0"/>
              <a:t>To the department of public health for health reporting purposes.</a:t>
            </a:r>
          </a:p>
          <a:p>
            <a:pPr marL="171450" lvl="0" indent="-171450">
              <a:buFont typeface="Arial" panose="020B0604020202020204" pitchFamily="34" charset="0"/>
              <a:buChar char="•"/>
            </a:pPr>
            <a:r>
              <a:rPr lang="en-US" dirty="0"/>
              <a:t> Informing appropriate bureaus during disaster relief.</a:t>
            </a:r>
          </a:p>
          <a:p>
            <a:pPr marL="171450" lvl="0" indent="-171450">
              <a:buFont typeface="Arial" panose="020B0604020202020204" pitchFamily="34" charset="0"/>
              <a:buChar char="•"/>
            </a:pPr>
            <a:r>
              <a:rPr lang="en-US" dirty="0"/>
              <a:t>Workers' compensation.</a:t>
            </a:r>
          </a:p>
          <a:p>
            <a:pPr marL="171450" lvl="0" indent="-171450">
              <a:buFont typeface="Arial" panose="020B0604020202020204" pitchFamily="34" charset="0"/>
              <a:buChar char="•"/>
            </a:pPr>
            <a:r>
              <a:rPr lang="en-US" dirty="0"/>
              <a:t>Food and drug administration for expected side effect to drugs of food product defects to enable product recall.</a:t>
            </a:r>
          </a:p>
          <a:p>
            <a:pPr marL="171450" lvl="0" indent="-171450">
              <a:buFont typeface="Arial" panose="020B0604020202020204" pitchFamily="34" charset="0"/>
              <a:buChar char="•"/>
            </a:pPr>
            <a:r>
              <a:rPr lang="en-US" dirty="0"/>
              <a:t>Correctional institutions.</a:t>
            </a:r>
          </a:p>
          <a:p>
            <a:pPr marL="171450" lvl="0" indent="-171450">
              <a:buFont typeface="Arial" panose="020B0604020202020204" pitchFamily="34" charset="0"/>
              <a:buChar char="•"/>
            </a:pPr>
            <a:r>
              <a:rPr lang="en-US" dirty="0"/>
              <a:t>To medical examiners, coroners for procurement of organs for certain research purposes.</a:t>
            </a:r>
          </a:p>
          <a:p>
            <a:pPr marL="171450" lvl="0" indent="-171450">
              <a:buFont typeface="Arial" panose="020B0604020202020204" pitchFamily="34" charset="0"/>
              <a:buChar char="•"/>
            </a:pPr>
            <a:r>
              <a:rPr lang="en-US" dirty="0"/>
              <a:t>Notifying family members or legal guardian involved in the patient’s care if a person is missing (example Amber or Silver alerts on television/radio).</a:t>
            </a:r>
          </a:p>
          <a:p>
            <a:endParaRPr lang="en-US" dirty="0"/>
          </a:p>
        </p:txBody>
      </p:sp>
    </p:spTree>
    <p:extLst>
      <p:ext uri="{BB962C8B-B14F-4D97-AF65-F5344CB8AC3E}">
        <p14:creationId xmlns:p14="http://schemas.microsoft.com/office/powerpoint/2010/main" val="1138630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57066" indent="-291179">
              <a:defRPr sz="2400">
                <a:solidFill>
                  <a:schemeClr val="tx1"/>
                </a:solidFill>
                <a:latin typeface="Arial" panose="020B0604020202020204" pitchFamily="34" charset="0"/>
                <a:ea typeface="Osaka" pitchFamily="-64" charset="-128"/>
              </a:defRPr>
            </a:lvl2pPr>
            <a:lvl3pPr marL="1164717" indent="-232943">
              <a:defRPr sz="2400">
                <a:solidFill>
                  <a:schemeClr val="tx1"/>
                </a:solidFill>
                <a:latin typeface="Arial" panose="020B0604020202020204" pitchFamily="34" charset="0"/>
                <a:ea typeface="Osaka" pitchFamily="-64" charset="-128"/>
              </a:defRPr>
            </a:lvl3pPr>
            <a:lvl4pPr marL="1630604" indent="-232943">
              <a:defRPr sz="2400">
                <a:solidFill>
                  <a:schemeClr val="tx1"/>
                </a:solidFill>
                <a:latin typeface="Arial" panose="020B0604020202020204" pitchFamily="34" charset="0"/>
                <a:ea typeface="Osaka" pitchFamily="-64" charset="-128"/>
              </a:defRPr>
            </a:lvl4pPr>
            <a:lvl5pPr marL="2096491" indent="-232943">
              <a:defRPr sz="2400">
                <a:solidFill>
                  <a:schemeClr val="tx1"/>
                </a:solidFill>
                <a:latin typeface="Arial" panose="020B0604020202020204" pitchFamily="34" charset="0"/>
                <a:ea typeface="Osaka" pitchFamily="-6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F092F1A3-DDAC-4E1D-8649-E177FC3C518F}" type="slidenum">
              <a:rPr lang="en-US" altLang="en-US" sz="1200"/>
              <a:pPr>
                <a:defRPr/>
              </a:pPr>
              <a:t>7</a:t>
            </a:fld>
            <a:endParaRPr lang="en-US" altLang="en-US" sz="1200"/>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r>
              <a:rPr lang="en-US" dirty="0"/>
              <a:t>Ask, “What happens when </a:t>
            </a:r>
            <a:r>
              <a:rPr lang="en-US" dirty="0" smtClean="0"/>
              <a:t>confidentiality </a:t>
            </a:r>
            <a:r>
              <a:rPr lang="en-US" dirty="0"/>
              <a:t>is not respected or is breached</a:t>
            </a:r>
            <a:r>
              <a:rPr lang="en-US" dirty="0" smtClean="0"/>
              <a:t>?”</a:t>
            </a:r>
          </a:p>
          <a:p>
            <a:endParaRPr lang="en-US" dirty="0" smtClean="0"/>
          </a:p>
          <a:p>
            <a:r>
              <a:rPr lang="en-US" dirty="0" smtClean="0"/>
              <a:t>It </a:t>
            </a:r>
            <a:r>
              <a:rPr lang="en-US" dirty="0"/>
              <a:t>is important for us to follow these HIPAA laws. If for some reason we do not follow this law and confidentiality is breached certain situations arise. </a:t>
            </a:r>
            <a:endParaRPr lang="en-US" dirty="0" smtClean="0"/>
          </a:p>
          <a:p>
            <a:endParaRPr lang="en-US" dirty="0" smtClean="0"/>
          </a:p>
          <a:p>
            <a:r>
              <a:rPr lang="en-US" dirty="0" smtClean="0"/>
              <a:t>Review the slide</a:t>
            </a:r>
            <a:r>
              <a:rPr lang="en-US" dirty="0"/>
              <a:t>.</a:t>
            </a:r>
          </a:p>
          <a:p>
            <a:endParaRPr lang="en-US" dirty="0"/>
          </a:p>
          <a:p>
            <a:r>
              <a:rPr lang="en-US" dirty="0" smtClean="0"/>
              <a:t>Say, “Let’s </a:t>
            </a:r>
            <a:r>
              <a:rPr lang="en-US" dirty="0"/>
              <a:t>now transition to </a:t>
            </a:r>
            <a:r>
              <a:rPr lang="en-US" dirty="0" smtClean="0"/>
              <a:t>talking about</a:t>
            </a:r>
            <a:r>
              <a:rPr lang="en-US" baseline="0" dirty="0" smtClean="0"/>
              <a:t> professional b</a:t>
            </a:r>
            <a:r>
              <a:rPr lang="en-US" dirty="0" smtClean="0"/>
              <a:t>oundaries.” </a:t>
            </a:r>
            <a:endParaRPr lang="en-US" dirty="0"/>
          </a:p>
        </p:txBody>
      </p:sp>
    </p:spTree>
    <p:extLst>
      <p:ext uri="{BB962C8B-B14F-4D97-AF65-F5344CB8AC3E}">
        <p14:creationId xmlns:p14="http://schemas.microsoft.com/office/powerpoint/2010/main" val="38947691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0" dirty="0">
                <a:latin typeface="Arial" panose="020B0604020202020204" pitchFamily="34" charset="0"/>
                <a:ea typeface="ヒラギノ角ゴ Pro W3"/>
              </a:rPr>
              <a:t>Ask, “What are boundaries and why are they important?” Brainstorm and note responses flip chart. </a:t>
            </a:r>
          </a:p>
          <a:p>
            <a:pPr marL="171450" indent="-171450">
              <a:buFont typeface="Arial" panose="020B0604020202020204" pitchFamily="34" charset="0"/>
              <a:buChar char="•"/>
            </a:pPr>
            <a:endParaRPr lang="en-US" b="0" dirty="0"/>
          </a:p>
          <a:p>
            <a:pPr marL="0" indent="0">
              <a:buFont typeface="Arial" panose="020B0604020202020204" pitchFamily="34" charset="0"/>
              <a:buNone/>
            </a:pPr>
            <a:r>
              <a:rPr lang="en-US" b="0" dirty="0"/>
              <a:t>Each type of boundary (physical, time, place, emotional and personal) could be on its own sheet or you can just list them all together. Encourage participants to think in terms of all types of boundaries.</a:t>
            </a:r>
          </a:p>
          <a:p>
            <a:pPr marL="171450" indent="-171450">
              <a:buFont typeface="Arial" panose="020B0604020202020204" pitchFamily="34" charset="0"/>
              <a:buChar char="•"/>
            </a:pPr>
            <a:endParaRPr lang="en-US" altLang="en-US" b="0" dirty="0">
              <a:latin typeface="Arial" panose="020B0604020202020204" pitchFamily="34" charset="0"/>
              <a:ea typeface="ヒラギノ角ゴ Pro W3"/>
            </a:endParaRPr>
          </a:p>
          <a:p>
            <a:pPr marL="0" indent="0">
              <a:buFont typeface="Arial" panose="020B0604020202020204" pitchFamily="34" charset="0"/>
              <a:buNone/>
            </a:pPr>
            <a:r>
              <a:rPr lang="en-US" altLang="en-US" b="0" dirty="0">
                <a:latin typeface="Arial" panose="020B0604020202020204" pitchFamily="34" charset="0"/>
                <a:ea typeface="ヒラギノ角ゴ Pro W3"/>
              </a:rPr>
              <a:t>Possible responses: for patients to feel safe, for staff to feel safe, for supervisors to feel safe, to prevent CHW burnout, to prevent misinformation, to prevent liability, to keep patients engaged with the organization.</a:t>
            </a:r>
          </a:p>
          <a:p>
            <a:endParaRPr lang="en-US" altLang="en-US" b="0" dirty="0">
              <a:latin typeface="Arial" panose="020B0604020202020204" pitchFamily="34" charset="0"/>
              <a:ea typeface="ヒラギノ角ゴ Pro W3"/>
            </a:endParaRPr>
          </a:p>
          <a:p>
            <a:r>
              <a:rPr lang="en-US" altLang="en-US" b="0" dirty="0">
                <a:latin typeface="Arial" panose="020B0604020202020204" pitchFamily="34" charset="0"/>
                <a:ea typeface="ヒラギノ角ゴ Pro W3"/>
              </a:rPr>
              <a:t>Share with participants </a:t>
            </a:r>
            <a:r>
              <a:rPr lang="en-US" altLang="en-US" dirty="0">
                <a:latin typeface="Arial" panose="020B0604020202020204" pitchFamily="34" charset="0"/>
                <a:ea typeface="ヒラギノ角ゴ Pro W3"/>
              </a:rPr>
              <a:t>that some boundaries are non-negotiable, as established by professional codes and agency policy, while others are more personal, and may be different from person to person or situation to situation.</a:t>
            </a:r>
          </a:p>
          <a:p>
            <a:endParaRPr lang="en-US" altLang="en-US" dirty="0">
              <a:latin typeface="Arial" panose="020B0604020202020204" pitchFamily="34" charset="0"/>
              <a:ea typeface="ヒラギノ角ゴ Pro W3"/>
            </a:endParaRPr>
          </a:p>
          <a:p>
            <a:r>
              <a:rPr lang="en-US" altLang="en-US" dirty="0">
                <a:latin typeface="Arial" panose="020B0604020202020204" pitchFamily="34" charset="0"/>
                <a:ea typeface="ヒラギノ角ゴ Pro W3"/>
              </a:rPr>
              <a:t>CHW related boundaries have always been a concern for service providers.</a:t>
            </a:r>
          </a:p>
          <a:p>
            <a:endParaRPr lang="en-US" altLang="en-US" dirty="0">
              <a:latin typeface="Arial" panose="020B0604020202020204" pitchFamily="34" charset="0"/>
              <a:ea typeface="ヒラギノ角ゴ Pro W3"/>
            </a:endParaRPr>
          </a:p>
          <a:p>
            <a:r>
              <a:rPr lang="en-US" altLang="en-US" dirty="0">
                <a:latin typeface="Arial" panose="020B0604020202020204" pitchFamily="34" charset="0"/>
                <a:ea typeface="ヒラギノ角ゴ Pro W3"/>
              </a:rPr>
              <a:t>We tend to be more concerned about CHW boundaries than with other employees. </a:t>
            </a:r>
          </a:p>
          <a:p>
            <a:endParaRPr lang="en-US" altLang="en-US" b="1" dirty="0">
              <a:latin typeface="Arial" panose="020B0604020202020204" pitchFamily="34" charset="0"/>
              <a:ea typeface="ヒラギノ角ゴ Pro W3"/>
            </a:endParaRPr>
          </a:p>
          <a:p>
            <a:r>
              <a:rPr lang="en-US" altLang="en-US" b="0" dirty="0">
                <a:latin typeface="Arial" panose="020B0604020202020204" pitchFamily="34" charset="0"/>
                <a:ea typeface="ヒラギノ角ゴ Pro W3"/>
              </a:rPr>
              <a:t>Ask, “Why do you think this is so?” </a:t>
            </a:r>
            <a:r>
              <a:rPr lang="en-US" altLang="en-US" dirty="0">
                <a:latin typeface="Arial" panose="020B0604020202020204" pitchFamily="34" charset="0"/>
                <a:ea typeface="ヒラギノ角ゴ Pro W3"/>
              </a:rPr>
              <a:t>Take a few responses.  </a:t>
            </a:r>
          </a:p>
          <a:p>
            <a:endParaRPr lang="en-US" altLang="en-US" dirty="0">
              <a:latin typeface="Arial" panose="020B0604020202020204" pitchFamily="34" charset="0"/>
              <a:ea typeface="ヒラギノ角ゴ Pro W3"/>
            </a:endParaRPr>
          </a:p>
          <a:p>
            <a:r>
              <a:rPr lang="en-US" altLang="en-US" dirty="0">
                <a:latin typeface="Arial" panose="020B0604020202020204" pitchFamily="34" charset="0"/>
                <a:ea typeface="ヒラギノ角ゴ Pro W3"/>
              </a:rPr>
              <a:t>Possible responses: Higher level of intimacy, lack of experience in the workplace, wanting to be all things to patients, not knowing the limits of their roles.</a:t>
            </a:r>
          </a:p>
          <a:p>
            <a:endParaRPr lang="en-US" altLang="en-US" dirty="0">
              <a:latin typeface="Arial" panose="020B0604020202020204" pitchFamily="34" charset="0"/>
              <a:ea typeface="ヒラギノ角ゴ Pro W3"/>
            </a:endParaRPr>
          </a:p>
          <a:p>
            <a:endParaRPr lang="en-US" dirty="0"/>
          </a:p>
          <a:p>
            <a:endParaRPr lang="en-US" dirty="0"/>
          </a:p>
        </p:txBody>
      </p:sp>
      <p:sp>
        <p:nvSpPr>
          <p:cNvPr id="4" name="Slide Number Placeholder 3"/>
          <p:cNvSpPr>
            <a:spLocks noGrp="1"/>
          </p:cNvSpPr>
          <p:nvPr>
            <p:ph type="sldNum" sz="quarter" idx="5"/>
          </p:nvPr>
        </p:nvSpPr>
        <p:spPr/>
        <p:txBody>
          <a:bodyPr/>
          <a:lstStyle/>
          <a:p>
            <a:fld id="{F8A90C93-C3A6-4D27-9AA1-822D6F77DAD3}" type="slidenum">
              <a:rPr lang="en-US" smtClean="0"/>
              <a:t>8</a:t>
            </a:fld>
            <a:endParaRPr lang="en-US"/>
          </a:p>
        </p:txBody>
      </p:sp>
    </p:spTree>
    <p:extLst>
      <p:ext uri="{BB962C8B-B14F-4D97-AF65-F5344CB8AC3E}">
        <p14:creationId xmlns:p14="http://schemas.microsoft.com/office/powerpoint/2010/main" val="10410852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57066" indent="-291179">
              <a:defRPr sz="2400">
                <a:solidFill>
                  <a:schemeClr val="tx1"/>
                </a:solidFill>
                <a:latin typeface="Arial" panose="020B0604020202020204" pitchFamily="34" charset="0"/>
                <a:ea typeface="Osaka" pitchFamily="-64" charset="-128"/>
              </a:defRPr>
            </a:lvl2pPr>
            <a:lvl3pPr marL="1164717" indent="-232943">
              <a:defRPr sz="2400">
                <a:solidFill>
                  <a:schemeClr val="tx1"/>
                </a:solidFill>
                <a:latin typeface="Arial" panose="020B0604020202020204" pitchFamily="34" charset="0"/>
                <a:ea typeface="Osaka" pitchFamily="-64" charset="-128"/>
              </a:defRPr>
            </a:lvl3pPr>
            <a:lvl4pPr marL="1630604" indent="-232943">
              <a:defRPr sz="2400">
                <a:solidFill>
                  <a:schemeClr val="tx1"/>
                </a:solidFill>
                <a:latin typeface="Arial" panose="020B0604020202020204" pitchFamily="34" charset="0"/>
                <a:ea typeface="Osaka" pitchFamily="-64" charset="-128"/>
              </a:defRPr>
            </a:lvl4pPr>
            <a:lvl5pPr marL="2096491" indent="-232943">
              <a:defRPr sz="2400">
                <a:solidFill>
                  <a:schemeClr val="tx1"/>
                </a:solidFill>
                <a:latin typeface="Arial" panose="020B0604020202020204" pitchFamily="34" charset="0"/>
                <a:ea typeface="Osaka" pitchFamily="-6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F092F1A3-DDAC-4E1D-8649-E177FC3C518F}" type="slidenum">
              <a:rPr lang="en-US" altLang="en-US" sz="1200"/>
              <a:pPr>
                <a:defRPr/>
              </a:pPr>
              <a:t>9</a:t>
            </a:fld>
            <a:endParaRPr lang="en-US" altLang="en-US" sz="1200"/>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r>
              <a:rPr lang="en-US" dirty="0"/>
              <a:t>Review the slide. </a:t>
            </a:r>
            <a:endParaRPr lang="en-US" dirty="0" smtClean="0"/>
          </a:p>
          <a:p>
            <a:endParaRPr lang="en-US" dirty="0" smtClean="0"/>
          </a:p>
          <a:p>
            <a:r>
              <a:rPr lang="en-US" dirty="0" smtClean="0"/>
              <a:t>As </a:t>
            </a:r>
            <a:r>
              <a:rPr lang="en-US" dirty="0"/>
              <a:t>we just defined, boundaries are standards and limits developed to create an environment of safety and well-being. </a:t>
            </a:r>
          </a:p>
          <a:p>
            <a:endParaRPr lang="en-US" dirty="0"/>
          </a:p>
        </p:txBody>
      </p:sp>
    </p:spTree>
    <p:extLst>
      <p:ext uri="{BB962C8B-B14F-4D97-AF65-F5344CB8AC3E}">
        <p14:creationId xmlns:p14="http://schemas.microsoft.com/office/powerpoint/2010/main" val="2849088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EBF647C-912A-4307-9C37-6D0EDEED0526}"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1F823-47BA-4634-B093-BB965F4FAF9B}" type="slidenum">
              <a:rPr lang="en-US" smtClean="0"/>
              <a:t>‹#›</a:t>
            </a:fld>
            <a:endParaRPr lang="en-US"/>
          </a:p>
        </p:txBody>
      </p:sp>
    </p:spTree>
    <p:extLst>
      <p:ext uri="{BB962C8B-B14F-4D97-AF65-F5344CB8AC3E}">
        <p14:creationId xmlns:p14="http://schemas.microsoft.com/office/powerpoint/2010/main" val="1999093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BF647C-912A-4307-9C37-6D0EDEED0526}"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1F823-47BA-4634-B093-BB965F4FAF9B}" type="slidenum">
              <a:rPr lang="en-US" smtClean="0"/>
              <a:t>‹#›</a:t>
            </a:fld>
            <a:endParaRPr lang="en-US"/>
          </a:p>
        </p:txBody>
      </p:sp>
    </p:spTree>
    <p:extLst>
      <p:ext uri="{BB962C8B-B14F-4D97-AF65-F5344CB8AC3E}">
        <p14:creationId xmlns:p14="http://schemas.microsoft.com/office/powerpoint/2010/main" val="2465934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BF647C-912A-4307-9C37-6D0EDEED0526}"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1F823-47BA-4634-B093-BB965F4FAF9B}" type="slidenum">
              <a:rPr lang="en-US" smtClean="0"/>
              <a:t>‹#›</a:t>
            </a:fld>
            <a:endParaRPr lang="en-US"/>
          </a:p>
        </p:txBody>
      </p:sp>
    </p:spTree>
    <p:extLst>
      <p:ext uri="{BB962C8B-B14F-4D97-AF65-F5344CB8AC3E}">
        <p14:creationId xmlns:p14="http://schemas.microsoft.com/office/powerpoint/2010/main" val="9866040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openingfooter_sized.jpg">
            <a:extLst>
              <a:ext uri="{FF2B5EF4-FFF2-40B4-BE49-F238E27FC236}">
                <a16:creationId xmlns="" xmlns:a16="http://schemas.microsoft.com/office/drawing/2014/main" id="{DC20278E-C847-44C5-B01C-D0A36F4F6E9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334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a:extLst>
              <a:ext uri="{FF2B5EF4-FFF2-40B4-BE49-F238E27FC236}">
                <a16:creationId xmlns="" xmlns:a16="http://schemas.microsoft.com/office/drawing/2014/main" id="{3AE422BF-44E9-475A-980C-EDDC45786042}"/>
              </a:ext>
            </a:extLst>
          </p:cNvPr>
          <p:cNvPicPr>
            <a:picLocks noChangeAspect="1" noChangeArrowheads="1"/>
          </p:cNvPicPr>
          <p:nvPr userDrawn="1"/>
        </p:nvPicPr>
        <p:blipFill>
          <a:blip r:embed="rId3"/>
          <a:srcRect/>
          <a:stretch>
            <a:fillRect/>
          </a:stretch>
        </p:blipFill>
        <p:spPr bwMode="auto">
          <a:xfrm>
            <a:off x="7543800" y="6118225"/>
            <a:ext cx="968375"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6" name="Rectangle 19">
            <a:extLst>
              <a:ext uri="{FF2B5EF4-FFF2-40B4-BE49-F238E27FC236}">
                <a16:creationId xmlns="" xmlns:a16="http://schemas.microsoft.com/office/drawing/2014/main" id="{8B070EF8-6610-407E-A665-D6059B6C2D7E}"/>
              </a:ext>
            </a:extLst>
          </p:cNvPr>
          <p:cNvSpPr>
            <a:spLocks noChangeArrowheads="1"/>
          </p:cNvSpPr>
          <p:nvPr userDrawn="1"/>
        </p:nvSpPr>
        <p:spPr bwMode="auto">
          <a:xfrm>
            <a:off x="609600" y="6096000"/>
            <a:ext cx="46640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altLang="en-US" sz="1200" dirty="0">
                <a:latin typeface="Arial Bold" charset="0"/>
                <a:ea typeface="Osaka" charset="0"/>
              </a:rPr>
              <a:t>Boston University</a:t>
            </a:r>
            <a:r>
              <a:rPr lang="en-US" altLang="en-US" sz="1200" dirty="0">
                <a:latin typeface="Arial" charset="0"/>
                <a:ea typeface="Osaka" charset="0"/>
              </a:rPr>
              <a:t> School of Social Work</a:t>
            </a:r>
          </a:p>
          <a:p>
            <a:pPr>
              <a:defRPr/>
            </a:pPr>
            <a:r>
              <a:rPr lang="en-US" altLang="en-US" sz="1200" dirty="0">
                <a:latin typeface="Arial" charset="0"/>
                <a:ea typeface="Osaka" charset="0"/>
              </a:rPr>
              <a:t>Center for Innovation in Social Work &amp; Health</a:t>
            </a:r>
          </a:p>
        </p:txBody>
      </p:sp>
      <p:sp>
        <p:nvSpPr>
          <p:cNvPr id="7" name="Rectangle 6">
            <a:extLst>
              <a:ext uri="{FF2B5EF4-FFF2-40B4-BE49-F238E27FC236}">
                <a16:creationId xmlns="" xmlns:a16="http://schemas.microsoft.com/office/drawing/2014/main" id="{477251EB-85B0-4625-929E-D0CA00642CAC}"/>
              </a:ext>
            </a:extLst>
          </p:cNvPr>
          <p:cNvSpPr/>
          <p:nvPr userDrawn="1"/>
        </p:nvSpPr>
        <p:spPr>
          <a:xfrm>
            <a:off x="0" y="0"/>
            <a:ext cx="9144000" cy="4495800"/>
          </a:xfrm>
          <a:prstGeom prst="rect">
            <a:avLst/>
          </a:prstGeom>
          <a:solidFill>
            <a:srgbClr val="CF0A2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cxnSp>
        <p:nvCxnSpPr>
          <p:cNvPr id="8" name="Straight Connector 7">
            <a:extLst>
              <a:ext uri="{FF2B5EF4-FFF2-40B4-BE49-F238E27FC236}">
                <a16:creationId xmlns="" xmlns:a16="http://schemas.microsoft.com/office/drawing/2014/main" id="{5B523BB1-B56E-4E70-8CB1-58A8AE8E41DD}"/>
              </a:ext>
            </a:extLst>
          </p:cNvPr>
          <p:cNvCxnSpPr/>
          <p:nvPr userDrawn="1"/>
        </p:nvCxnSpPr>
        <p:spPr>
          <a:xfrm>
            <a:off x="0" y="5867400"/>
            <a:ext cx="9144000" cy="0"/>
          </a:xfrm>
          <a:prstGeom prst="line">
            <a:avLst/>
          </a:prstGeom>
          <a:ln w="152400">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3074" name="Rectangle 2"/>
          <p:cNvSpPr>
            <a:spLocks noGrp="1" noChangeArrowheads="1"/>
          </p:cNvSpPr>
          <p:nvPr>
            <p:ph type="ctrTitle"/>
          </p:nvPr>
        </p:nvSpPr>
        <p:spPr>
          <a:xfrm>
            <a:off x="685800" y="1600200"/>
            <a:ext cx="7772400" cy="1143000"/>
          </a:xfrm>
        </p:spPr>
        <p:txBody>
          <a:bodyPr anchor="ctr"/>
          <a:lstStyle>
            <a:lvl1pPr>
              <a:defRPr sz="4000">
                <a:solidFill>
                  <a:schemeClr val="bg1"/>
                </a:solidFill>
                <a:latin typeface="+mj-lt"/>
              </a:defRPr>
            </a:lvl1pPr>
          </a:lstStyle>
          <a:p>
            <a:pPr lvl="0"/>
            <a:r>
              <a:rPr lang="en-US" altLang="en-US" noProof="0" dirty="0"/>
              <a:t>Click to edit Master title style</a:t>
            </a:r>
          </a:p>
        </p:txBody>
      </p:sp>
      <p:sp>
        <p:nvSpPr>
          <p:cNvPr id="3075" name="Rectangle 3"/>
          <p:cNvSpPr>
            <a:spLocks noGrp="1" noChangeArrowheads="1"/>
          </p:cNvSpPr>
          <p:nvPr>
            <p:ph type="subTitle" idx="1"/>
          </p:nvPr>
        </p:nvSpPr>
        <p:spPr>
          <a:xfrm>
            <a:off x="685800" y="3200400"/>
            <a:ext cx="7772400" cy="1752600"/>
          </a:xfrm>
        </p:spPr>
        <p:txBody>
          <a:bodyPr/>
          <a:lstStyle>
            <a:lvl1pPr marL="0" indent="0">
              <a:buFont typeface="Wingdings" charset="2"/>
              <a:buNone/>
              <a:defRPr sz="2400">
                <a:solidFill>
                  <a:srgbClr val="CCCCCC"/>
                </a:solidFill>
                <a:latin typeface="+mn-lt"/>
              </a:defRPr>
            </a:lvl1pPr>
          </a:lstStyle>
          <a:p>
            <a:pPr lvl="0"/>
            <a:r>
              <a:rPr lang="en-US" altLang="en-US" noProof="0" dirty="0"/>
              <a:t>Click to edit Master subtitle style</a:t>
            </a:r>
          </a:p>
        </p:txBody>
      </p:sp>
    </p:spTree>
    <p:extLst>
      <p:ext uri="{BB962C8B-B14F-4D97-AF65-F5344CB8AC3E}">
        <p14:creationId xmlns:p14="http://schemas.microsoft.com/office/powerpoint/2010/main" val="33996264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a:extLst>
              <a:ext uri="{FF2B5EF4-FFF2-40B4-BE49-F238E27FC236}">
                <a16:creationId xmlns="" xmlns:a16="http://schemas.microsoft.com/office/drawing/2014/main" id="{48D2948E-37BE-481B-A5E4-FD2F25A1FC14}"/>
              </a:ext>
            </a:extLst>
          </p:cNvPr>
          <p:cNvSpPr>
            <a:spLocks noGrp="1" noChangeArrowheads="1"/>
          </p:cNvSpPr>
          <p:nvPr>
            <p:ph type="ftr" sz="quarter" idx="10"/>
          </p:nvPr>
        </p:nvSpPr>
        <p:spPr/>
        <p:txBody>
          <a:bodyPr/>
          <a:lstStyle>
            <a:lvl1pPr>
              <a:defRPr>
                <a:latin typeface="+mn-lt"/>
              </a:defRPr>
            </a:lvl1pPr>
          </a:lstStyle>
          <a:p>
            <a:pPr>
              <a:defRPr/>
            </a:pPr>
            <a:r>
              <a:rPr lang="en-US" altLang="en-US"/>
              <a:t>Name of  Presentation</a:t>
            </a:r>
          </a:p>
        </p:txBody>
      </p:sp>
    </p:spTree>
    <p:extLst>
      <p:ext uri="{BB962C8B-B14F-4D97-AF65-F5344CB8AC3E}">
        <p14:creationId xmlns:p14="http://schemas.microsoft.com/office/powerpoint/2010/main" val="23091718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atin typeface="+mn-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Rectangle 5">
            <a:extLst>
              <a:ext uri="{FF2B5EF4-FFF2-40B4-BE49-F238E27FC236}">
                <a16:creationId xmlns="" xmlns:a16="http://schemas.microsoft.com/office/drawing/2014/main" id="{6094CFB6-32FA-411A-93E2-16DB0368B34A}"/>
              </a:ext>
            </a:extLst>
          </p:cNvPr>
          <p:cNvSpPr>
            <a:spLocks noGrp="1" noChangeArrowheads="1"/>
          </p:cNvSpPr>
          <p:nvPr>
            <p:ph type="ftr" sz="quarter" idx="10"/>
          </p:nvPr>
        </p:nvSpPr>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16843237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B44257B4-C9ED-4076-8715-58507D3E3735}"/>
              </a:ext>
            </a:extLst>
          </p:cNvPr>
          <p:cNvSpPr/>
          <p:nvPr userDrawn="1"/>
        </p:nvSpPr>
        <p:spPr>
          <a:xfrm>
            <a:off x="0" y="2235200"/>
            <a:ext cx="9144000" cy="2413000"/>
          </a:xfrm>
          <a:prstGeom prst="rect">
            <a:avLst/>
          </a:prstGeom>
          <a:solidFill>
            <a:srgbClr val="CF0A2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4" name="Rectangle 2">
            <a:extLst>
              <a:ext uri="{FF2B5EF4-FFF2-40B4-BE49-F238E27FC236}">
                <a16:creationId xmlns="" xmlns:a16="http://schemas.microsoft.com/office/drawing/2014/main" id="{FE30587A-01EA-4CA8-9209-67DC4F622061}"/>
              </a:ext>
            </a:extLst>
          </p:cNvPr>
          <p:cNvSpPr txBox="1">
            <a:spLocks noChangeArrowheads="1"/>
          </p:cNvSpPr>
          <p:nvPr userDrawn="1"/>
        </p:nvSpPr>
        <p:spPr bwMode="auto">
          <a:xfrm>
            <a:off x="685800" y="2819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nchor="ctr"/>
          <a:lstStyle>
            <a:lvl1pPr algn="l" rtl="0" eaLnBrk="0" fontAlgn="base" hangingPunct="0">
              <a:spcBef>
                <a:spcPct val="0"/>
              </a:spcBef>
              <a:spcAft>
                <a:spcPct val="0"/>
              </a:spcAft>
              <a:defRPr sz="4000" kern="1200">
                <a:solidFill>
                  <a:schemeClr val="bg1"/>
                </a:solidFill>
                <a:latin typeface="Josephine Sans"/>
                <a:ea typeface="+mj-ea"/>
                <a:cs typeface="+mj-cs"/>
              </a:defRPr>
            </a:lvl1pPr>
            <a:lvl2pPr algn="l" rtl="0" eaLnBrk="0" fontAlgn="base" hangingPunct="0">
              <a:spcBef>
                <a:spcPct val="0"/>
              </a:spcBef>
              <a:spcAft>
                <a:spcPct val="0"/>
              </a:spcAft>
              <a:defRPr sz="2400">
                <a:solidFill>
                  <a:schemeClr val="tx1"/>
                </a:solidFill>
                <a:latin typeface="Arial" charset="0"/>
                <a:ea typeface="Osaka" charset="0"/>
              </a:defRPr>
            </a:lvl2pPr>
            <a:lvl3pPr algn="l" rtl="0" eaLnBrk="0" fontAlgn="base" hangingPunct="0">
              <a:spcBef>
                <a:spcPct val="0"/>
              </a:spcBef>
              <a:spcAft>
                <a:spcPct val="0"/>
              </a:spcAft>
              <a:defRPr sz="2400">
                <a:solidFill>
                  <a:schemeClr val="tx1"/>
                </a:solidFill>
                <a:latin typeface="Arial" charset="0"/>
                <a:ea typeface="Osaka" charset="0"/>
              </a:defRPr>
            </a:lvl3pPr>
            <a:lvl4pPr algn="l" rtl="0" eaLnBrk="0" fontAlgn="base" hangingPunct="0">
              <a:spcBef>
                <a:spcPct val="0"/>
              </a:spcBef>
              <a:spcAft>
                <a:spcPct val="0"/>
              </a:spcAft>
              <a:defRPr sz="2400">
                <a:solidFill>
                  <a:schemeClr val="tx1"/>
                </a:solidFill>
                <a:latin typeface="Arial" charset="0"/>
                <a:ea typeface="Osaka" charset="0"/>
              </a:defRPr>
            </a:lvl4pPr>
            <a:lvl5pPr algn="l" rtl="0" eaLnBrk="0" fontAlgn="base" hangingPunct="0">
              <a:spcBef>
                <a:spcPct val="0"/>
              </a:spcBef>
              <a:spcAft>
                <a:spcPct val="0"/>
              </a:spcAft>
              <a:defRPr sz="2400">
                <a:solidFill>
                  <a:schemeClr val="tx1"/>
                </a:solidFill>
                <a:latin typeface="Arial" charset="0"/>
                <a:ea typeface="Osaka" charset="0"/>
              </a:defRPr>
            </a:lvl5pPr>
            <a:lvl6pPr marL="457200" algn="l" rtl="0" fontAlgn="base">
              <a:spcBef>
                <a:spcPct val="0"/>
              </a:spcBef>
              <a:spcAft>
                <a:spcPct val="0"/>
              </a:spcAft>
              <a:defRPr sz="2400">
                <a:solidFill>
                  <a:schemeClr val="tx1"/>
                </a:solidFill>
                <a:latin typeface="Arial" charset="0"/>
                <a:ea typeface="Osaka" charset="0"/>
              </a:defRPr>
            </a:lvl6pPr>
            <a:lvl7pPr marL="914400" algn="l" rtl="0" fontAlgn="base">
              <a:spcBef>
                <a:spcPct val="0"/>
              </a:spcBef>
              <a:spcAft>
                <a:spcPct val="0"/>
              </a:spcAft>
              <a:defRPr sz="2400">
                <a:solidFill>
                  <a:schemeClr val="tx1"/>
                </a:solidFill>
                <a:latin typeface="Arial" charset="0"/>
                <a:ea typeface="Osaka" charset="0"/>
              </a:defRPr>
            </a:lvl7pPr>
            <a:lvl8pPr marL="1371600" algn="l" rtl="0" fontAlgn="base">
              <a:spcBef>
                <a:spcPct val="0"/>
              </a:spcBef>
              <a:spcAft>
                <a:spcPct val="0"/>
              </a:spcAft>
              <a:defRPr sz="2400">
                <a:solidFill>
                  <a:schemeClr val="tx1"/>
                </a:solidFill>
                <a:latin typeface="Arial" charset="0"/>
                <a:ea typeface="Osaka" charset="0"/>
              </a:defRPr>
            </a:lvl8pPr>
            <a:lvl9pPr marL="1828800" algn="l" rtl="0" fontAlgn="base">
              <a:spcBef>
                <a:spcPct val="0"/>
              </a:spcBef>
              <a:spcAft>
                <a:spcPct val="0"/>
              </a:spcAft>
              <a:defRPr sz="2400">
                <a:solidFill>
                  <a:schemeClr val="tx1"/>
                </a:solidFill>
                <a:latin typeface="Arial" charset="0"/>
                <a:ea typeface="Osaka" charset="0"/>
              </a:defRPr>
            </a:lvl9pPr>
          </a:lstStyle>
          <a:p>
            <a:pPr>
              <a:defRPr/>
            </a:pPr>
            <a:r>
              <a:rPr lang="en-US" altLang="en-US" sz="2800" dirty="0">
                <a:latin typeface="+mn-lt"/>
              </a:rPr>
              <a:t>Resting or transition slide</a:t>
            </a:r>
          </a:p>
        </p:txBody>
      </p:sp>
      <p:sp>
        <p:nvSpPr>
          <p:cNvPr id="2" name="Title 1"/>
          <p:cNvSpPr>
            <a:spLocks noGrp="1"/>
          </p:cNvSpPr>
          <p:nvPr>
            <p:ph type="title"/>
          </p:nvPr>
        </p:nvSpPr>
        <p:spPr/>
        <p:txBody>
          <a:bodyPr/>
          <a:lstStyle/>
          <a:p>
            <a:r>
              <a:rPr lang="en-US" dirty="0"/>
              <a:t>Click to edit Master title style</a:t>
            </a:r>
          </a:p>
        </p:txBody>
      </p:sp>
      <p:sp>
        <p:nvSpPr>
          <p:cNvPr id="5" name="Footer Placeholder 2">
            <a:extLst>
              <a:ext uri="{FF2B5EF4-FFF2-40B4-BE49-F238E27FC236}">
                <a16:creationId xmlns="" xmlns:a16="http://schemas.microsoft.com/office/drawing/2014/main" id="{7D4C93F9-AB9F-4691-AA7B-7E972AE6D6A1}"/>
              </a:ext>
            </a:extLst>
          </p:cNvPr>
          <p:cNvSpPr>
            <a:spLocks noGrp="1"/>
          </p:cNvSpPr>
          <p:nvPr>
            <p:ph type="ftr" sz="quarter" idx="10"/>
          </p:nvPr>
        </p:nvSpPr>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29381188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09600" y="1828800"/>
            <a:ext cx="3886200" cy="3886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828800"/>
            <a:ext cx="3886200" cy="3886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a:extLst>
              <a:ext uri="{FF2B5EF4-FFF2-40B4-BE49-F238E27FC236}">
                <a16:creationId xmlns="" xmlns:a16="http://schemas.microsoft.com/office/drawing/2014/main" id="{40054DC5-57AA-4A2E-BE47-B593769F4BF8}"/>
              </a:ext>
            </a:extLst>
          </p:cNvPr>
          <p:cNvSpPr>
            <a:spLocks noGrp="1" noChangeArrowheads="1"/>
          </p:cNvSpPr>
          <p:nvPr>
            <p:ph type="ftr" sz="quarter" idx="10"/>
          </p:nvPr>
        </p:nvSpPr>
        <p:spPr/>
        <p:txBody>
          <a:bodyPr/>
          <a:lstStyle>
            <a:lvl1pPr>
              <a:defRPr>
                <a:latin typeface="+mn-lt"/>
              </a:defRPr>
            </a:lvl1pPr>
          </a:lstStyle>
          <a:p>
            <a:pPr>
              <a:defRPr/>
            </a:pPr>
            <a:r>
              <a:rPr lang="en-US" altLang="en-US"/>
              <a:t>Name of  Presentation</a:t>
            </a:r>
          </a:p>
        </p:txBody>
      </p:sp>
    </p:spTree>
    <p:extLst>
      <p:ext uri="{BB962C8B-B14F-4D97-AF65-F5344CB8AC3E}">
        <p14:creationId xmlns:p14="http://schemas.microsoft.com/office/powerpoint/2010/main" val="29847410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731837"/>
            <a:ext cx="7886700" cy="1325563"/>
          </a:xfrm>
        </p:spPr>
        <p:txBody>
          <a:bodyPr/>
          <a:lstStyle/>
          <a:p>
            <a:r>
              <a:rPr lang="en-US" dirty="0"/>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5">
            <a:extLst>
              <a:ext uri="{FF2B5EF4-FFF2-40B4-BE49-F238E27FC236}">
                <a16:creationId xmlns="" xmlns:a16="http://schemas.microsoft.com/office/drawing/2014/main" id="{06530BF8-069D-4535-B605-9A13E146B251}"/>
              </a:ext>
            </a:extLst>
          </p:cNvPr>
          <p:cNvSpPr>
            <a:spLocks noGrp="1" noChangeArrowheads="1"/>
          </p:cNvSpPr>
          <p:nvPr>
            <p:ph type="ftr" sz="quarter" idx="10"/>
          </p:nvPr>
        </p:nvSpPr>
        <p:spPr/>
        <p:txBody>
          <a:bodyPr/>
          <a:lstStyle>
            <a:lvl1pPr>
              <a:defRPr>
                <a:latin typeface="+mn-lt"/>
              </a:defRPr>
            </a:lvl1pPr>
          </a:lstStyle>
          <a:p>
            <a:pPr>
              <a:defRPr/>
            </a:pPr>
            <a:r>
              <a:rPr lang="en-US" altLang="en-US"/>
              <a:t>Name of  Presentation</a:t>
            </a:r>
          </a:p>
        </p:txBody>
      </p:sp>
    </p:spTree>
    <p:extLst>
      <p:ext uri="{BB962C8B-B14F-4D97-AF65-F5344CB8AC3E}">
        <p14:creationId xmlns:p14="http://schemas.microsoft.com/office/powerpoint/2010/main" val="14906098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5">
            <a:extLst>
              <a:ext uri="{FF2B5EF4-FFF2-40B4-BE49-F238E27FC236}">
                <a16:creationId xmlns="" xmlns:a16="http://schemas.microsoft.com/office/drawing/2014/main" id="{D681D8BB-AE7E-453F-9C4E-18BB9C3D3A35}"/>
              </a:ext>
            </a:extLst>
          </p:cNvPr>
          <p:cNvSpPr>
            <a:spLocks noGrp="1" noChangeArrowheads="1"/>
          </p:cNvSpPr>
          <p:nvPr>
            <p:ph type="ftr" sz="quarter" idx="10"/>
          </p:nvPr>
        </p:nvSpPr>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1202424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 xmlns:a16="http://schemas.microsoft.com/office/drawing/2014/main" id="{7E5788E7-9261-483B-8F9D-DEAB0B57A2DA}"/>
              </a:ext>
            </a:extLst>
          </p:cNvPr>
          <p:cNvSpPr>
            <a:spLocks noGrp="1" noChangeArrowheads="1"/>
          </p:cNvSpPr>
          <p:nvPr>
            <p:ph type="ftr" sz="quarter" idx="10"/>
          </p:nvPr>
        </p:nvSpPr>
        <p:spPr>
          <a:ln/>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139025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BF647C-912A-4307-9C37-6D0EDEED0526}"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1F823-47BA-4634-B093-BB965F4FAF9B}" type="slidenum">
              <a:rPr lang="en-US" smtClean="0"/>
              <a:t>‹#›</a:t>
            </a:fld>
            <a:endParaRPr lang="en-US"/>
          </a:p>
        </p:txBody>
      </p:sp>
    </p:spTree>
    <p:extLst>
      <p:ext uri="{BB962C8B-B14F-4D97-AF65-F5344CB8AC3E}">
        <p14:creationId xmlns:p14="http://schemas.microsoft.com/office/powerpoint/2010/main" val="39078646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45731"/>
            <a:ext cx="2949575"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199" y="2667000"/>
            <a:ext cx="2949575" cy="2819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Rectangle 5">
            <a:extLst>
              <a:ext uri="{FF2B5EF4-FFF2-40B4-BE49-F238E27FC236}">
                <a16:creationId xmlns="" xmlns:a16="http://schemas.microsoft.com/office/drawing/2014/main" id="{F24B3A52-59FB-4AC1-A8F6-C3EFAC5945BE}"/>
              </a:ext>
            </a:extLst>
          </p:cNvPr>
          <p:cNvSpPr>
            <a:spLocks noGrp="1" noChangeArrowheads="1"/>
          </p:cNvSpPr>
          <p:nvPr>
            <p:ph type="ftr" sz="quarter" idx="10"/>
          </p:nvPr>
        </p:nvSpPr>
        <p:spPr>
          <a:ln/>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4754752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554966"/>
            <a:ext cx="2949575" cy="1600200"/>
          </a:xfr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2860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Rectangle 5">
            <a:extLst>
              <a:ext uri="{FF2B5EF4-FFF2-40B4-BE49-F238E27FC236}">
                <a16:creationId xmlns="" xmlns:a16="http://schemas.microsoft.com/office/drawing/2014/main" id="{A06A7B92-8CD0-4B97-A013-F671FBF7AC71}"/>
              </a:ext>
            </a:extLst>
          </p:cNvPr>
          <p:cNvSpPr>
            <a:spLocks noGrp="1" noChangeArrowheads="1"/>
          </p:cNvSpPr>
          <p:nvPr>
            <p:ph type="ftr" sz="quarter" idx="10"/>
          </p:nvPr>
        </p:nvSpPr>
        <p:spPr>
          <a:ln/>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4245208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EBF647C-912A-4307-9C37-6D0EDEED0526}"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1F823-47BA-4634-B093-BB965F4FAF9B}" type="slidenum">
              <a:rPr lang="en-US" smtClean="0"/>
              <a:t>‹#›</a:t>
            </a:fld>
            <a:endParaRPr lang="en-US"/>
          </a:p>
        </p:txBody>
      </p:sp>
    </p:spTree>
    <p:extLst>
      <p:ext uri="{BB962C8B-B14F-4D97-AF65-F5344CB8AC3E}">
        <p14:creationId xmlns:p14="http://schemas.microsoft.com/office/powerpoint/2010/main" val="322598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EBF647C-912A-4307-9C37-6D0EDEED0526}"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A1F823-47BA-4634-B093-BB965F4FAF9B}" type="slidenum">
              <a:rPr lang="en-US" smtClean="0"/>
              <a:t>‹#›</a:t>
            </a:fld>
            <a:endParaRPr lang="en-US"/>
          </a:p>
        </p:txBody>
      </p:sp>
    </p:spTree>
    <p:extLst>
      <p:ext uri="{BB962C8B-B14F-4D97-AF65-F5344CB8AC3E}">
        <p14:creationId xmlns:p14="http://schemas.microsoft.com/office/powerpoint/2010/main" val="4143540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BF647C-912A-4307-9C37-6D0EDEED0526}" type="datetimeFigureOut">
              <a:rPr lang="en-US" smtClean="0"/>
              <a:t>11/7/2019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A1F823-47BA-4634-B093-BB965F4FAF9B}" type="slidenum">
              <a:rPr lang="en-US" smtClean="0"/>
              <a:t>‹#›</a:t>
            </a:fld>
            <a:endParaRPr lang="en-US"/>
          </a:p>
        </p:txBody>
      </p:sp>
    </p:spTree>
    <p:extLst>
      <p:ext uri="{BB962C8B-B14F-4D97-AF65-F5344CB8AC3E}">
        <p14:creationId xmlns:p14="http://schemas.microsoft.com/office/powerpoint/2010/main" val="253443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EBF647C-912A-4307-9C37-6D0EDEED0526}" type="datetimeFigureOut">
              <a:rPr lang="en-US" smtClean="0"/>
              <a:t>11/7/2019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A1F823-47BA-4634-B093-BB965F4FAF9B}" type="slidenum">
              <a:rPr lang="en-US" smtClean="0"/>
              <a:t>‹#›</a:t>
            </a:fld>
            <a:endParaRPr lang="en-US"/>
          </a:p>
        </p:txBody>
      </p:sp>
    </p:spTree>
    <p:extLst>
      <p:ext uri="{BB962C8B-B14F-4D97-AF65-F5344CB8AC3E}">
        <p14:creationId xmlns:p14="http://schemas.microsoft.com/office/powerpoint/2010/main" val="3361050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BF647C-912A-4307-9C37-6D0EDEED0526}" type="datetimeFigureOut">
              <a:rPr lang="en-US" smtClean="0"/>
              <a:t>11/7/2019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A1F823-47BA-4634-B093-BB965F4FAF9B}" type="slidenum">
              <a:rPr lang="en-US" smtClean="0"/>
              <a:t>‹#›</a:t>
            </a:fld>
            <a:endParaRPr lang="en-US"/>
          </a:p>
        </p:txBody>
      </p:sp>
    </p:spTree>
    <p:extLst>
      <p:ext uri="{BB962C8B-B14F-4D97-AF65-F5344CB8AC3E}">
        <p14:creationId xmlns:p14="http://schemas.microsoft.com/office/powerpoint/2010/main" val="4145149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BF647C-912A-4307-9C37-6D0EDEED0526}"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A1F823-47BA-4634-B093-BB965F4FAF9B}" type="slidenum">
              <a:rPr lang="en-US" smtClean="0"/>
              <a:t>‹#›</a:t>
            </a:fld>
            <a:endParaRPr lang="en-US"/>
          </a:p>
        </p:txBody>
      </p:sp>
    </p:spTree>
    <p:extLst>
      <p:ext uri="{BB962C8B-B14F-4D97-AF65-F5344CB8AC3E}">
        <p14:creationId xmlns:p14="http://schemas.microsoft.com/office/powerpoint/2010/main" val="2423600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BF647C-912A-4307-9C37-6D0EDEED0526}"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A1F823-47BA-4634-B093-BB965F4FAF9B}" type="slidenum">
              <a:rPr lang="en-US" smtClean="0"/>
              <a:t>‹#›</a:t>
            </a:fld>
            <a:endParaRPr lang="en-US"/>
          </a:p>
        </p:txBody>
      </p:sp>
    </p:spTree>
    <p:extLst>
      <p:ext uri="{BB962C8B-B14F-4D97-AF65-F5344CB8AC3E}">
        <p14:creationId xmlns:p14="http://schemas.microsoft.com/office/powerpoint/2010/main" val="2661861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BF647C-912A-4307-9C37-6D0EDEED0526}" type="datetimeFigureOut">
              <a:rPr lang="en-US" smtClean="0"/>
              <a:t>11/7/2019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A1F823-47BA-4634-B093-BB965F4FAF9B}" type="slidenum">
              <a:rPr lang="en-US" smtClean="0"/>
              <a:t>‹#›</a:t>
            </a:fld>
            <a:endParaRPr lang="en-US"/>
          </a:p>
        </p:txBody>
      </p:sp>
    </p:spTree>
    <p:extLst>
      <p:ext uri="{BB962C8B-B14F-4D97-AF65-F5344CB8AC3E}">
        <p14:creationId xmlns:p14="http://schemas.microsoft.com/office/powerpoint/2010/main" val="23847543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 name="Rectangle 10">
            <a:extLst>
              <a:ext uri="{FF2B5EF4-FFF2-40B4-BE49-F238E27FC236}">
                <a16:creationId xmlns="" xmlns:a16="http://schemas.microsoft.com/office/drawing/2014/main" id="{C023E52F-818B-43C7-8650-D5CC2ABBA8D6}"/>
              </a:ext>
            </a:extLst>
          </p:cNvPr>
          <p:cNvSpPr>
            <a:spLocks noChangeArrowheads="1"/>
          </p:cNvSpPr>
          <p:nvPr userDrawn="1"/>
        </p:nvSpPr>
        <p:spPr bwMode="auto">
          <a:xfrm>
            <a:off x="0" y="338138"/>
            <a:ext cx="9144000" cy="347662"/>
          </a:xfrm>
          <a:prstGeom prst="rect">
            <a:avLst/>
          </a:prstGeom>
          <a:gradFill rotWithShape="0">
            <a:gsLst>
              <a:gs pos="0">
                <a:srgbClr val="333333"/>
              </a:gs>
              <a:gs pos="100000">
                <a:schemeClr val="tx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
        <p:nvSpPr>
          <p:cNvPr id="1026" name="Rectangle 2">
            <a:extLst>
              <a:ext uri="{FF2B5EF4-FFF2-40B4-BE49-F238E27FC236}">
                <a16:creationId xmlns="" xmlns:a16="http://schemas.microsoft.com/office/drawing/2014/main" id="{1D919825-C524-4EF2-9E4E-3ABB4862DD4F}"/>
              </a:ext>
            </a:extLst>
          </p:cNvPr>
          <p:cNvSpPr>
            <a:spLocks noGrp="1" noChangeArrowheads="1"/>
          </p:cNvSpPr>
          <p:nvPr>
            <p:ph type="title"/>
          </p:nvPr>
        </p:nvSpPr>
        <p:spPr bwMode="auto">
          <a:xfrm>
            <a:off x="609600" y="762000"/>
            <a:ext cx="7924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 xmlns:a16="http://schemas.microsoft.com/office/drawing/2014/main" id="{B5CD3996-45A8-4853-A877-ECDB4869A258}"/>
              </a:ext>
            </a:extLst>
          </p:cNvPr>
          <p:cNvSpPr>
            <a:spLocks noGrp="1" noChangeArrowheads="1"/>
          </p:cNvSpPr>
          <p:nvPr>
            <p:ph type="body" idx="1"/>
          </p:nvPr>
        </p:nvSpPr>
        <p:spPr bwMode="auto">
          <a:xfrm>
            <a:off x="609600" y="1752600"/>
            <a:ext cx="79248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a:extLst>
              <a:ext uri="{FF2B5EF4-FFF2-40B4-BE49-F238E27FC236}">
                <a16:creationId xmlns="" xmlns:a16="http://schemas.microsoft.com/office/drawing/2014/main" id="{F6BEE653-C442-4028-8246-1F118E74B7AB}"/>
              </a:ext>
            </a:extLst>
          </p:cNvPr>
          <p:cNvSpPr>
            <a:spLocks noGrp="1" noChangeArrowheads="1"/>
          </p:cNvSpPr>
          <p:nvPr>
            <p:ph type="ftr" sz="quarter" idx="3"/>
          </p:nvPr>
        </p:nvSpPr>
        <p:spPr bwMode="auto">
          <a:xfrm>
            <a:off x="609600" y="381000"/>
            <a:ext cx="5105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200">
                <a:solidFill>
                  <a:schemeClr val="bg1"/>
                </a:solidFill>
                <a:latin typeface="Arial" charset="0"/>
                <a:ea typeface="Osaka" charset="0"/>
              </a:defRPr>
            </a:lvl1pPr>
          </a:lstStyle>
          <a:p>
            <a:pPr>
              <a:defRPr/>
            </a:pPr>
            <a:r>
              <a:rPr lang="en-US" altLang="en-US"/>
              <a:t>Name of Presentation</a:t>
            </a:r>
          </a:p>
        </p:txBody>
      </p:sp>
      <p:sp>
        <p:nvSpPr>
          <p:cNvPr id="1036" name="Text Box 12">
            <a:extLst>
              <a:ext uri="{FF2B5EF4-FFF2-40B4-BE49-F238E27FC236}">
                <a16:creationId xmlns="" xmlns:a16="http://schemas.microsoft.com/office/drawing/2014/main" id="{D1CBFA60-C116-40C5-BB14-78F1DF33866F}"/>
              </a:ext>
            </a:extLst>
          </p:cNvPr>
          <p:cNvSpPr txBox="1">
            <a:spLocks noChangeArrowheads="1"/>
          </p:cNvSpPr>
          <p:nvPr userDrawn="1"/>
        </p:nvSpPr>
        <p:spPr bwMode="auto">
          <a:xfrm>
            <a:off x="609600" y="1524000"/>
            <a:ext cx="792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tLang="en-US" sz="1200" b="1">
                <a:solidFill>
                  <a:schemeClr val="bg1"/>
                </a:solidFill>
                <a:latin typeface="Arial" charset="0"/>
                <a:ea typeface="Osaka" charset="0"/>
              </a:rPr>
              <a:t>Boston University</a:t>
            </a:r>
            <a:r>
              <a:rPr lang="en-US" altLang="en-US" sz="1200">
                <a:solidFill>
                  <a:schemeClr val="bg1"/>
                </a:solidFill>
                <a:latin typeface="Arial" charset="0"/>
                <a:ea typeface="Osaka" charset="0"/>
              </a:rPr>
              <a:t> Slideshow Title Goes Here</a:t>
            </a:r>
          </a:p>
        </p:txBody>
      </p:sp>
      <p:pic>
        <p:nvPicPr>
          <p:cNvPr id="1031" name="Picture 9">
            <a:extLst>
              <a:ext uri="{FF2B5EF4-FFF2-40B4-BE49-F238E27FC236}">
                <a16:creationId xmlns="" xmlns:a16="http://schemas.microsoft.com/office/drawing/2014/main" id="{82C03B82-5B3F-4102-9C86-BE1FCA2FCF97}"/>
              </a:ext>
            </a:extLst>
          </p:cNvPr>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609600" y="5867400"/>
            <a:ext cx="2438400"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a:extLst>
              <a:ext uri="{FF2B5EF4-FFF2-40B4-BE49-F238E27FC236}">
                <a16:creationId xmlns="" xmlns:a16="http://schemas.microsoft.com/office/drawing/2014/main" id="{1F273291-54B0-4C1D-BEAC-330F8A57DAD0}"/>
              </a:ext>
            </a:extLst>
          </p:cNvPr>
          <p:cNvCxnSpPr/>
          <p:nvPr userDrawn="1"/>
        </p:nvCxnSpPr>
        <p:spPr>
          <a:xfrm>
            <a:off x="0" y="5715000"/>
            <a:ext cx="9144000" cy="0"/>
          </a:xfrm>
          <a:prstGeom prst="line">
            <a:avLst/>
          </a:prstGeom>
          <a:ln w="38100">
            <a:solidFill>
              <a:srgbClr val="CF0A2C"/>
            </a:solidFill>
          </a:ln>
          <a:effectLst/>
        </p:spPr>
        <p:style>
          <a:lnRef idx="2">
            <a:schemeClr val="accent1"/>
          </a:lnRef>
          <a:fillRef idx="0">
            <a:schemeClr val="accent1"/>
          </a:fillRef>
          <a:effectRef idx="1">
            <a:schemeClr val="accent1"/>
          </a:effectRef>
          <a:fontRef idx="minor">
            <a:schemeClr val="tx1"/>
          </a:fontRef>
        </p:style>
      </p:cxnSp>
      <p:pic>
        <p:nvPicPr>
          <p:cNvPr id="1033" name="Picture 12" descr="standardfooter_sized.jpg">
            <a:extLst>
              <a:ext uri="{FF2B5EF4-FFF2-40B4-BE49-F238E27FC236}">
                <a16:creationId xmlns="" xmlns:a16="http://schemas.microsoft.com/office/drawing/2014/main" id="{0D924F2C-652F-4000-A716-8238C34928CF}"/>
              </a:ext>
            </a:extLst>
          </p:cNvPr>
          <p:cNvPicPr>
            <a:picLocks noChangeAspect="1"/>
          </p:cNvPicPr>
          <p:nvPr userDrawn="1"/>
        </p:nvPicPr>
        <p:blipFill>
          <a:blip r:embed="rId13" cstate="print">
            <a:extLst>
              <a:ext uri="{28A0092B-C50C-407E-A947-70E740481C1C}">
                <a14:useLocalDpi xmlns:a14="http://schemas.microsoft.com/office/drawing/2010/main" val="0"/>
              </a:ext>
            </a:extLst>
          </a:blip>
          <a:srcRect t="93661"/>
          <a:stretch>
            <a:fillRect/>
          </a:stretch>
        </p:blipFill>
        <p:spPr bwMode="auto">
          <a:xfrm>
            <a:off x="0" y="0"/>
            <a:ext cx="9144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135535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hf sldNum="0" hdr="0"/>
  <p:txStyles>
    <p:titleStyle>
      <a:lvl1pPr algn="l" rtl="0" eaLnBrk="0" fontAlgn="base" hangingPunct="0">
        <a:spcBef>
          <a:spcPct val="0"/>
        </a:spcBef>
        <a:spcAft>
          <a:spcPct val="0"/>
        </a:spcAft>
        <a:defRPr sz="2800" kern="1200">
          <a:solidFill>
            <a:schemeClr val="tx1"/>
          </a:solidFill>
          <a:latin typeface="+mj-lt"/>
          <a:ea typeface="+mj-ea"/>
          <a:cs typeface="Arial" panose="020B0604020202020204" pitchFamily="34" charset="0"/>
        </a:defRPr>
      </a:lvl1pPr>
      <a:lvl2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2pPr>
      <a:lvl3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3pPr>
      <a:lvl4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4pPr>
      <a:lvl5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5pPr>
      <a:lvl6pPr marL="457200" algn="l" rtl="0" fontAlgn="base">
        <a:spcBef>
          <a:spcPct val="0"/>
        </a:spcBef>
        <a:spcAft>
          <a:spcPct val="0"/>
        </a:spcAft>
        <a:defRPr sz="2400">
          <a:solidFill>
            <a:schemeClr val="tx1"/>
          </a:solidFill>
          <a:latin typeface="Arial" charset="0"/>
          <a:ea typeface="Osaka" charset="0"/>
        </a:defRPr>
      </a:lvl6pPr>
      <a:lvl7pPr marL="914400" algn="l" rtl="0" fontAlgn="base">
        <a:spcBef>
          <a:spcPct val="0"/>
        </a:spcBef>
        <a:spcAft>
          <a:spcPct val="0"/>
        </a:spcAft>
        <a:defRPr sz="2400">
          <a:solidFill>
            <a:schemeClr val="tx1"/>
          </a:solidFill>
          <a:latin typeface="Arial" charset="0"/>
          <a:ea typeface="Osaka" charset="0"/>
        </a:defRPr>
      </a:lvl7pPr>
      <a:lvl8pPr marL="1371600" algn="l" rtl="0" fontAlgn="base">
        <a:spcBef>
          <a:spcPct val="0"/>
        </a:spcBef>
        <a:spcAft>
          <a:spcPct val="0"/>
        </a:spcAft>
        <a:defRPr sz="2400">
          <a:solidFill>
            <a:schemeClr val="tx1"/>
          </a:solidFill>
          <a:latin typeface="Arial" charset="0"/>
          <a:ea typeface="Osaka" charset="0"/>
        </a:defRPr>
      </a:lvl8pPr>
      <a:lvl9pPr marL="1828800" algn="l" rtl="0" fontAlgn="base">
        <a:spcBef>
          <a:spcPct val="0"/>
        </a:spcBef>
        <a:spcAft>
          <a:spcPct val="0"/>
        </a:spcAft>
        <a:defRPr sz="2400">
          <a:solidFill>
            <a:schemeClr val="tx1"/>
          </a:solidFill>
          <a:latin typeface="Arial" charset="0"/>
          <a:ea typeface="Osaka" charset="0"/>
        </a:defRPr>
      </a:lvl9pPr>
    </p:titleStyle>
    <p:bodyStyle>
      <a:lvl1pPr marL="342900" indent="-342900" algn="l" rtl="0" eaLnBrk="0" fontAlgn="base" hangingPunct="0">
        <a:spcBef>
          <a:spcPct val="20000"/>
        </a:spcBef>
        <a:spcAft>
          <a:spcPct val="0"/>
        </a:spcAft>
        <a:buClr>
          <a:srgbClr val="C00000"/>
        </a:buClr>
        <a:buFont typeface="Wingdings" panose="05000000000000000000" pitchFamily="2" charset="2"/>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 xmlns:a16="http://schemas.microsoft.com/office/drawing/2014/main" id="{25195D2B-0621-4550-8BA4-24BB63768B89}"/>
              </a:ext>
            </a:extLst>
          </p:cNvPr>
          <p:cNvSpPr>
            <a:spLocks noGrp="1" noChangeArrowheads="1"/>
          </p:cNvSpPr>
          <p:nvPr>
            <p:ph type="ctrTitle"/>
          </p:nvPr>
        </p:nvSpPr>
        <p:spPr/>
        <p:txBody>
          <a:bodyPr/>
          <a:lstStyle/>
          <a:p>
            <a:pPr eaLnBrk="1" hangingPunct="1">
              <a:defRPr/>
            </a:pPr>
            <a:r>
              <a:rPr lang="en-US" altLang="en-US" dirty="0" smtClean="0"/>
              <a:t>Establishing and Supporting Professional Boundaries</a:t>
            </a:r>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a:defRPr/>
            </a:pPr>
            <a:r>
              <a:rPr lang="en-US" altLang="en-US" dirty="0"/>
              <a:t>Boundaries and Confidentiality</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sz="3200" dirty="0"/>
              <a:t>Physical Boundaries: Examples of When Physical Boundaries are Not Respected</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a:xfrm>
            <a:off x="609600" y="2127380"/>
            <a:ext cx="7924800" cy="3511420"/>
          </a:xfrm>
        </p:spPr>
        <p:txBody>
          <a:bodyPr/>
          <a:lstStyle/>
          <a:p>
            <a:pPr eaLnBrk="1" hangingPunct="1">
              <a:buClr>
                <a:srgbClr val="CC0000"/>
              </a:buClr>
              <a:buFont typeface="Wingdings" pitchFamily="-64" charset="2"/>
              <a:buChar char="§"/>
              <a:defRPr/>
            </a:pPr>
            <a:r>
              <a:rPr lang="en-US" altLang="en-US" sz="2800" dirty="0"/>
              <a:t>When someone approaches to talk about an issue and they get too close</a:t>
            </a:r>
          </a:p>
          <a:p>
            <a:pPr eaLnBrk="1" hangingPunct="1">
              <a:buClr>
                <a:srgbClr val="CC0000"/>
              </a:buClr>
              <a:buFont typeface="Wingdings" pitchFamily="-64" charset="2"/>
              <a:buChar char="§"/>
              <a:defRPr/>
            </a:pPr>
            <a:r>
              <a:rPr lang="en-US" altLang="en-US" sz="2800" dirty="0"/>
              <a:t>Looking through patient medical records without consent or relevance to work</a:t>
            </a:r>
          </a:p>
          <a:p>
            <a:pPr eaLnBrk="1" hangingPunct="1">
              <a:buClr>
                <a:srgbClr val="CC0000"/>
              </a:buClr>
              <a:buFont typeface="Wingdings" pitchFamily="-64" charset="2"/>
              <a:buChar char="§"/>
              <a:defRPr/>
            </a:pPr>
            <a:r>
              <a:rPr lang="en-US" altLang="en-US" sz="2800" dirty="0"/>
              <a:t>Inappropriate touching such as unwanted sexual advances</a:t>
            </a:r>
          </a:p>
          <a:p>
            <a:pPr eaLnBrk="1" hangingPunct="1">
              <a:buClr>
                <a:srgbClr val="CC0000"/>
              </a:buClr>
              <a:buFont typeface="Wingdings" pitchFamily="-64" charset="2"/>
              <a:buChar char="§"/>
              <a:defRPr/>
            </a:pPr>
            <a:endParaRPr lang="en-US" altLang="en-US" sz="2800"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3426356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a:defRPr/>
            </a:pPr>
            <a:r>
              <a:rPr lang="en-US" altLang="en-US" dirty="0"/>
              <a:t>Boundaries and Confidentiality</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a:xfrm>
            <a:off x="609600" y="876300"/>
            <a:ext cx="7924800" cy="685800"/>
          </a:xfrm>
        </p:spPr>
        <p:txBody>
          <a:bodyPr/>
          <a:lstStyle/>
          <a:p>
            <a:pPr eaLnBrk="1" hangingPunct="1">
              <a:defRPr/>
            </a:pPr>
            <a:r>
              <a:rPr lang="en-US" altLang="en-US" sz="3200" dirty="0"/>
              <a:t>Physical Belief Boundary</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marL="0" indent="0">
              <a:buNone/>
            </a:pPr>
            <a:r>
              <a:rPr lang="en-US" dirty="0"/>
              <a:t>You are helping your client complete their Medicaid application in the office. As you both sit to complete the forms, you client pulls their chair right next to yours at your desk. You are surprised and uncomfortable. </a:t>
            </a:r>
          </a:p>
          <a:p>
            <a:endParaRPr lang="en-US" dirty="0"/>
          </a:p>
          <a:p>
            <a:pPr marL="0" indent="0">
              <a:buNone/>
            </a:pPr>
            <a:r>
              <a:rPr lang="en-US" dirty="0"/>
              <a:t>How do you address the physical boundary to ensure that you can continue with the task at hand?</a:t>
            </a:r>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30619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a:defRPr/>
            </a:pPr>
            <a:r>
              <a:rPr lang="en-US" altLang="en-US" dirty="0"/>
              <a:t>Boundaries and Confidentiality</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sz="3200" dirty="0"/>
              <a:t>What are Time Boundaries?</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marL="0" indent="0">
              <a:buNone/>
            </a:pPr>
            <a:r>
              <a:rPr lang="en-US" dirty="0"/>
              <a:t>Time boundaries refer to markers of time</a:t>
            </a:r>
          </a:p>
          <a:p>
            <a:pPr marL="0" indent="0">
              <a:buNone/>
            </a:pPr>
            <a:r>
              <a:rPr lang="en-US" dirty="0"/>
              <a:t>Examples:  </a:t>
            </a:r>
          </a:p>
          <a:p>
            <a:r>
              <a:rPr lang="en-US" dirty="0"/>
              <a:t>Start times and end times for work</a:t>
            </a:r>
          </a:p>
          <a:p>
            <a:r>
              <a:rPr lang="en-US" dirty="0"/>
              <a:t>Allotting time to meet with a patient that allows for enough time to achieve goals</a:t>
            </a:r>
          </a:p>
          <a:p>
            <a:r>
              <a:rPr lang="en-US" dirty="0"/>
              <a:t>Ending a meeting with a patient after an appropriate period of time, even if the patient wants to continue</a:t>
            </a:r>
          </a:p>
          <a:p>
            <a:endParaRPr lang="en-US"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2170404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a:defRPr/>
            </a:pPr>
            <a:r>
              <a:rPr lang="en-US" altLang="en-US" dirty="0"/>
              <a:t>Boundaries and Confidentiality</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sz="3200" dirty="0"/>
              <a:t>Time Boundary</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marL="0" indent="0">
              <a:buNone/>
            </a:pPr>
            <a:r>
              <a:rPr lang="en-US" dirty="0"/>
              <a:t>Jill, the CHW says that she is making good strides with her client who recently started coming back to the clinic. The challenge she has is that this particular client comes in daily and she is struggling to find time to work on finding other clients on the “out of care list.”    </a:t>
            </a:r>
          </a:p>
          <a:p>
            <a:pPr marL="0" indent="0">
              <a:buNone/>
            </a:pPr>
            <a:endParaRPr lang="en-US" dirty="0"/>
          </a:p>
          <a:p>
            <a:pPr marL="0" indent="0">
              <a:buNone/>
            </a:pPr>
            <a:r>
              <a:rPr lang="en-US" dirty="0"/>
              <a:t>What recommendations do you have for Jill? </a:t>
            </a:r>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462302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a:defRPr/>
            </a:pPr>
            <a:r>
              <a:rPr lang="en-US" altLang="en-US" dirty="0"/>
              <a:t>Boundaries and Confidentiality</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sz="3200" dirty="0"/>
              <a:t>What are Place Boundaries?</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r>
              <a:rPr lang="en-US" dirty="0"/>
              <a:t>Place boundaries help programs define best practices for where CHWs meet with patients</a:t>
            </a:r>
          </a:p>
          <a:p>
            <a:r>
              <a:rPr lang="en-US" dirty="0"/>
              <a:t>Program managers and supervisors will want to consider the local community, the local medical network, safety issues, and the role of CHW work.  </a:t>
            </a:r>
          </a:p>
          <a:p>
            <a:r>
              <a:rPr lang="en-US" dirty="0"/>
              <a:t>Decide where CHWs and patients can meet and clearly communicate to CHW team</a:t>
            </a:r>
          </a:p>
          <a:p>
            <a:r>
              <a:rPr lang="en-US" dirty="0"/>
              <a:t>Consider allowing for flexibility based on patient needs and the CHW’s experience</a:t>
            </a:r>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1128224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a:defRPr/>
            </a:pPr>
            <a:r>
              <a:rPr lang="en-US" altLang="en-US" dirty="0"/>
              <a:t>Boundaries and Confidentiality</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sz="3200" dirty="0"/>
              <a:t>Example of Place Boundaries</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marL="0" indent="0">
              <a:buNone/>
            </a:pPr>
            <a:r>
              <a:rPr lang="en-US" dirty="0"/>
              <a:t>The CHW reports that their client lives in their old neighborhood and they are uncomfortable meeting with the client at their home because they do not want to run into past friends. The CHW wants to ensure the client’s confidentiality is preserved. The client does not like coming to the clinic for services beyond their medical appointment.</a:t>
            </a:r>
          </a:p>
          <a:p>
            <a:endParaRPr lang="en-US" dirty="0"/>
          </a:p>
          <a:p>
            <a:pPr marL="0" indent="0">
              <a:buNone/>
            </a:pPr>
            <a:r>
              <a:rPr lang="en-US" dirty="0"/>
              <a:t>What should the CHW do?</a:t>
            </a:r>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17102651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a:defRPr/>
            </a:pPr>
            <a:r>
              <a:rPr lang="en-US" altLang="en-US" dirty="0"/>
              <a:t>Boundaries and Confidentiality</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sz="3200" dirty="0"/>
              <a:t>Emotional Boundaries: Examples of When Emotional Boundaries are Crossed</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a:xfrm>
            <a:off x="609600" y="2276668"/>
            <a:ext cx="7924800" cy="3362131"/>
          </a:xfrm>
        </p:spPr>
        <p:txBody>
          <a:bodyPr/>
          <a:lstStyle/>
          <a:p>
            <a:r>
              <a:rPr lang="en-US" dirty="0"/>
              <a:t>Blaming others, not taking personal responsibility for actions</a:t>
            </a:r>
          </a:p>
          <a:p>
            <a:r>
              <a:rPr lang="en-US" dirty="0"/>
              <a:t>Imposing one’s feelings or ideas on another</a:t>
            </a:r>
          </a:p>
          <a:p>
            <a:r>
              <a:rPr lang="en-US" dirty="0"/>
              <a:t>Allowing patient statements to have a negative impact on services the CHW is providing; for example, a patient may insist that they are not being helped</a:t>
            </a:r>
          </a:p>
          <a:p>
            <a:endParaRPr lang="en-US"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14155212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a:defRPr/>
            </a:pPr>
            <a:r>
              <a:rPr lang="en-US" altLang="en-US" dirty="0"/>
              <a:t>Boundaries and Confidentiality</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sz="3200" dirty="0"/>
              <a:t>Example of Emotional Boundaries</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marL="0" indent="0">
              <a:buNone/>
            </a:pPr>
            <a:r>
              <a:rPr lang="en-US" dirty="0"/>
              <a:t>Your client knows you are a single mom—as is she—and is asking to borrow $20 to buy formula for her baby. She states she will repay you when she gets her SSI check and says “Do you want my baby to go hungry?”</a:t>
            </a:r>
          </a:p>
          <a:p>
            <a:pPr marL="0" indent="0">
              <a:buNone/>
            </a:pPr>
            <a:endParaRPr lang="en-US" dirty="0"/>
          </a:p>
          <a:p>
            <a:pPr marL="0" indent="0">
              <a:buNone/>
            </a:pPr>
            <a:r>
              <a:rPr lang="en-US" dirty="0"/>
              <a:t>What recommendations do you have for the CHW?</a:t>
            </a:r>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8372479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a:defRPr/>
            </a:pPr>
            <a:r>
              <a:rPr lang="en-US" altLang="en-US" dirty="0"/>
              <a:t>Boundaries and Confidentiality</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sz="3200" dirty="0"/>
              <a:t>Defining Personal Beliefs for CHWs</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r>
              <a:rPr lang="en-US" dirty="0"/>
              <a:t>A personal belief includes one’s world view, values and life philosophies.</a:t>
            </a:r>
          </a:p>
          <a:p>
            <a:r>
              <a:rPr lang="en-US" dirty="0"/>
              <a:t>Personal beliefs include one’s religious beliefs and political beliefs, etc.</a:t>
            </a:r>
          </a:p>
          <a:p>
            <a:r>
              <a:rPr lang="en-US" dirty="0"/>
              <a:t>We all have a right to our beliefs, but sometimes our actions must be controlled in order to respect the rights of others.  </a:t>
            </a:r>
          </a:p>
          <a:p>
            <a:endParaRPr lang="en-US"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2197930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a:defRPr/>
            </a:pPr>
            <a:r>
              <a:rPr lang="en-US" altLang="en-US" dirty="0"/>
              <a:t>Boundaries and Confidentiality</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sz="3200" dirty="0"/>
              <a:t>Personal Belief Boundary</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marL="0" indent="0">
              <a:buNone/>
            </a:pPr>
            <a:r>
              <a:rPr lang="en-US" dirty="0"/>
              <a:t>Your client is of Muslim faith and has shared that she must get permission from her husband to meet with you regularly. You tell your client that she lives in the USA. and it’s the “land of the free” where everyone has equal rights.</a:t>
            </a:r>
          </a:p>
          <a:p>
            <a:pPr marL="0" indent="0">
              <a:buNone/>
            </a:pPr>
            <a:endParaRPr lang="en-US" dirty="0"/>
          </a:p>
          <a:p>
            <a:pPr marL="0" indent="0">
              <a:buNone/>
            </a:pPr>
            <a:r>
              <a:rPr lang="en-US" dirty="0"/>
              <a:t>A colleague has confronted you, the CHW, about your response to the client. How do you respond to the situation?</a:t>
            </a:r>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320018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a:defRPr/>
            </a:pPr>
            <a:r>
              <a:rPr lang="en-US" altLang="en-US" dirty="0"/>
              <a:t>Boundaries and Confidentiality</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Objectives</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a:xfrm>
            <a:off x="609600" y="1447800"/>
            <a:ext cx="7924800" cy="4191000"/>
          </a:xfrm>
        </p:spPr>
        <p:txBody>
          <a:bodyPr/>
          <a:lstStyle/>
          <a:p>
            <a:pPr marL="0" indent="0" eaLnBrk="1" hangingPunct="1">
              <a:buClr>
                <a:srgbClr val="CC0000"/>
              </a:buClr>
              <a:buNone/>
              <a:defRPr/>
            </a:pPr>
            <a:r>
              <a:rPr lang="en-US" altLang="en-US" sz="2000" dirty="0"/>
              <a:t>At the end of this unit, participants will be able to:</a:t>
            </a:r>
          </a:p>
          <a:p>
            <a:pPr eaLnBrk="1" hangingPunct="1">
              <a:buClr>
                <a:srgbClr val="CC0000"/>
              </a:buClr>
              <a:buFont typeface="Wingdings" pitchFamily="-64" charset="2"/>
              <a:buChar char="§"/>
              <a:defRPr/>
            </a:pPr>
            <a:r>
              <a:rPr lang="en-US" altLang="en-US" sz="2000" dirty="0"/>
              <a:t>Define confidentiality</a:t>
            </a:r>
          </a:p>
          <a:p>
            <a:pPr eaLnBrk="1" hangingPunct="1">
              <a:buClr>
                <a:srgbClr val="CC0000"/>
              </a:buClr>
              <a:buFont typeface="Wingdings" pitchFamily="-64" charset="2"/>
              <a:buChar char="§"/>
              <a:defRPr/>
            </a:pPr>
            <a:r>
              <a:rPr lang="en-US" altLang="en-US" sz="2000" dirty="0"/>
              <a:t>Define HIPAA</a:t>
            </a:r>
          </a:p>
          <a:p>
            <a:pPr eaLnBrk="1" hangingPunct="1">
              <a:buClr>
                <a:srgbClr val="CC0000"/>
              </a:buClr>
              <a:buFont typeface="Wingdings" pitchFamily="-64" charset="2"/>
              <a:buChar char="§"/>
              <a:defRPr/>
            </a:pPr>
            <a:r>
              <a:rPr lang="en-US" altLang="en-US" sz="2000" dirty="0"/>
              <a:t>State the connection between confidentiality and HIPAA regulations</a:t>
            </a:r>
          </a:p>
          <a:p>
            <a:pPr eaLnBrk="1" hangingPunct="1">
              <a:buClr>
                <a:srgbClr val="CC0000"/>
              </a:buClr>
              <a:buFont typeface="Wingdings" pitchFamily="-64" charset="2"/>
              <a:buChar char="§"/>
              <a:defRPr/>
            </a:pPr>
            <a:r>
              <a:rPr lang="en-US" altLang="en-US" sz="2000" dirty="0"/>
              <a:t>Define boundaries</a:t>
            </a:r>
          </a:p>
          <a:p>
            <a:pPr eaLnBrk="1" hangingPunct="1">
              <a:buClr>
                <a:srgbClr val="CC0000"/>
              </a:buClr>
              <a:buFont typeface="Wingdings" pitchFamily="-64" charset="2"/>
              <a:buChar char="§"/>
              <a:defRPr/>
            </a:pPr>
            <a:r>
              <a:rPr lang="en-US" altLang="en-US" sz="2000" dirty="0"/>
              <a:t>Name and differentiate the four types of boundaries (emotional, place/time, physical, and personal)</a:t>
            </a:r>
          </a:p>
          <a:p>
            <a:pPr eaLnBrk="1" hangingPunct="1">
              <a:buClr>
                <a:srgbClr val="CC0000"/>
              </a:buClr>
              <a:buFont typeface="Wingdings" pitchFamily="-64" charset="2"/>
              <a:buChar char="§"/>
              <a:defRPr/>
            </a:pPr>
            <a:r>
              <a:rPr lang="en-US" altLang="en-US" sz="2000" dirty="0"/>
              <a:t>Identify strategies to manage boundary dilemmas</a:t>
            </a:r>
          </a:p>
          <a:p>
            <a:pPr eaLnBrk="1" hangingPunct="1">
              <a:buClr>
                <a:srgbClr val="CC0000"/>
              </a:buClr>
              <a:buFont typeface="Wingdings" pitchFamily="-64" charset="2"/>
              <a:buChar char="§"/>
              <a:defRPr/>
            </a:pPr>
            <a:r>
              <a:rPr lang="en-US" altLang="en-US" sz="2000" dirty="0"/>
              <a:t>Discuss the importance of boundaries in professional relationships</a:t>
            </a:r>
          </a:p>
          <a:p>
            <a:pPr eaLnBrk="1" hangingPunct="1">
              <a:buClr>
                <a:srgbClr val="CC0000"/>
              </a:buClr>
              <a:buFont typeface="Wingdings" pitchFamily="-64" charset="2"/>
              <a:buChar char="§"/>
              <a:defRPr/>
            </a:pPr>
            <a:endParaRPr lang="en-US" altLang="en-US" sz="1800"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a:defRPr/>
            </a:pPr>
            <a:r>
              <a:rPr lang="en-US" altLang="en-US" dirty="0"/>
              <a:t>Boundaries and Confidentiality</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sz="3200" dirty="0"/>
              <a:t>Summary of Tips for Setting Boundaries</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a:xfrm>
            <a:off x="609600" y="1524000"/>
            <a:ext cx="7924800" cy="3886200"/>
          </a:xfrm>
        </p:spPr>
        <p:txBody>
          <a:bodyPr/>
          <a:lstStyle/>
          <a:p>
            <a:r>
              <a:rPr lang="en-US" dirty="0"/>
              <a:t>Clearly define the CHW/patient relationship/roles</a:t>
            </a:r>
          </a:p>
          <a:p>
            <a:r>
              <a:rPr lang="en-US" dirty="0"/>
              <a:t>Set guidelines so patients know what to expect in sessions</a:t>
            </a:r>
          </a:p>
          <a:p>
            <a:r>
              <a:rPr lang="en-US" dirty="0"/>
              <a:t>It’s important to respect boundaries once set</a:t>
            </a:r>
          </a:p>
          <a:p>
            <a:r>
              <a:rPr lang="en-US" dirty="0"/>
              <a:t>Immediately let others know when they cross boundaries </a:t>
            </a:r>
          </a:p>
          <a:p>
            <a:r>
              <a:rPr lang="en-US" dirty="0"/>
              <a:t>Follow through on what you said you would do if boundaries are crossed</a:t>
            </a:r>
          </a:p>
          <a:p>
            <a:r>
              <a:rPr lang="en-US" dirty="0"/>
              <a:t>Separate boundary-setting and being empathic to the client’s need to share his/her feelings</a:t>
            </a:r>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11894438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a:defRPr/>
            </a:pPr>
            <a:r>
              <a:rPr lang="en-US" altLang="en-US" dirty="0"/>
              <a:t>Boundaries and Confidentiality</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Guidelines for Healthy Boundaries</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a:xfrm>
            <a:off x="609600" y="1447800"/>
            <a:ext cx="8142514" cy="4191000"/>
          </a:xfrm>
        </p:spPr>
        <p:txBody>
          <a:bodyPr/>
          <a:lstStyle/>
          <a:p>
            <a:pPr marL="0" indent="0">
              <a:buNone/>
            </a:pPr>
            <a:r>
              <a:rPr lang="en-US" sz="1600" dirty="0"/>
              <a:t>The following guidelines for healthy boundaries may help CHWs set boundaries:</a:t>
            </a:r>
          </a:p>
          <a:p>
            <a:r>
              <a:rPr lang="en-US" sz="1600" dirty="0"/>
              <a:t>Stay within the behavioral constraints of the organization’s policies and procedures.</a:t>
            </a:r>
          </a:p>
          <a:p>
            <a:r>
              <a:rPr lang="en-US" sz="1600" dirty="0"/>
              <a:t>Be able to articulate what constitutes taking too much responsibility for someone else’s health.</a:t>
            </a:r>
          </a:p>
          <a:p>
            <a:r>
              <a:rPr lang="en-US" sz="1600" dirty="0"/>
              <a:t>Discuss openly interactions and reactions in providing CHW support services with supervisors.</a:t>
            </a:r>
          </a:p>
          <a:p>
            <a:r>
              <a:rPr lang="en-US" sz="1600" dirty="0"/>
              <a:t>Devote a similar amount of time and effort to each person served while also being aware of the possibility of exceptions when necessary (e.g., a person in crisis).</a:t>
            </a:r>
          </a:p>
          <a:p>
            <a:r>
              <a:rPr lang="en-US" sz="1600" dirty="0"/>
              <a:t>Respect your own limits by prioritizing self-care.</a:t>
            </a:r>
          </a:p>
          <a:p>
            <a:endParaRPr lang="en-US" sz="1600" dirty="0"/>
          </a:p>
          <a:p>
            <a:pPr marL="0" indent="0">
              <a:buNone/>
            </a:pPr>
            <a:r>
              <a:rPr lang="en-US" sz="1600" dirty="0"/>
              <a:t>What else would you add to the list?</a:t>
            </a:r>
          </a:p>
          <a:p>
            <a:pPr marL="0" indent="0">
              <a:buNone/>
            </a:pPr>
            <a:r>
              <a:rPr lang="en-US" sz="1600" dirty="0"/>
              <a:t>What strategies can you implement to meet these guidelines? </a:t>
            </a:r>
          </a:p>
          <a:p>
            <a:pPr marL="0" indent="0">
              <a:buNone/>
            </a:pPr>
            <a:endParaRPr lang="en-US" sz="1600" dirty="0"/>
          </a:p>
          <a:p>
            <a:pPr marL="0" indent="0">
              <a:buNone/>
            </a:pPr>
            <a:r>
              <a:rPr lang="en-US" sz="1600" i="1" dirty="0"/>
              <a:t>Adapted from SAMHSA Access to Recovery</a:t>
            </a:r>
          </a:p>
          <a:p>
            <a:endParaRPr lang="en-US" sz="1600"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3011304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a:defRPr/>
            </a:pPr>
            <a:r>
              <a:rPr lang="en-US" altLang="en-US" dirty="0"/>
              <a:t>Boundaries and Confidentiality</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sz="3200" dirty="0"/>
              <a:t>Activity: Relationships and Boundaries</a:t>
            </a:r>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pic>
        <p:nvPicPr>
          <p:cNvPr id="7" name="Content Placeholder 6">
            <a:extLst>
              <a:ext uri="{FF2B5EF4-FFF2-40B4-BE49-F238E27FC236}">
                <a16:creationId xmlns="" xmlns:a16="http://schemas.microsoft.com/office/drawing/2014/main" id="{EACA17BD-DB41-477E-99B4-CE271048B0EA}"/>
              </a:ext>
            </a:extLst>
          </p:cNvPr>
          <p:cNvPicPr>
            <a:picLocks noGrp="1" noChangeAspect="1"/>
          </p:cNvPicPr>
          <p:nvPr>
            <p:ph idx="1"/>
          </p:nvPr>
        </p:nvPicPr>
        <p:blipFill>
          <a:blip r:embed="rId3">
            <a:grayscl/>
          </a:blip>
          <a:stretch>
            <a:fillRect/>
          </a:stretch>
        </p:blipFill>
        <p:spPr>
          <a:xfrm>
            <a:off x="609600" y="2130003"/>
            <a:ext cx="7924800" cy="3131393"/>
          </a:xfrm>
          <a:prstGeom prst="rect">
            <a:avLst/>
          </a:prstGeom>
        </p:spPr>
      </p:pic>
    </p:spTree>
    <p:extLst>
      <p:ext uri="{BB962C8B-B14F-4D97-AF65-F5344CB8AC3E}">
        <p14:creationId xmlns:p14="http://schemas.microsoft.com/office/powerpoint/2010/main" val="1657842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a:defRPr/>
            </a:pPr>
            <a:r>
              <a:rPr lang="en-US" altLang="en-US" dirty="0"/>
              <a:t>Boundaries and Confidentiality</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sz="3200" dirty="0"/>
              <a:t>Things to Consider When Working With Clients</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a:xfrm>
            <a:off x="609600" y="1922106"/>
            <a:ext cx="7924800" cy="3716694"/>
          </a:xfrm>
        </p:spPr>
        <p:txBody>
          <a:bodyPr/>
          <a:lstStyle/>
          <a:p>
            <a:pPr marL="0" indent="0">
              <a:buNone/>
            </a:pPr>
            <a:r>
              <a:rPr lang="en-US" sz="2800" dirty="0"/>
              <a:t>Are my interactions:</a:t>
            </a:r>
          </a:p>
          <a:p>
            <a:r>
              <a:rPr lang="en-US" sz="2800" dirty="0"/>
              <a:t>Purposeful</a:t>
            </a:r>
          </a:p>
          <a:p>
            <a:r>
              <a:rPr lang="en-US" sz="2800" dirty="0"/>
              <a:t>Not a risk to others</a:t>
            </a:r>
          </a:p>
          <a:p>
            <a:r>
              <a:rPr lang="en-US" sz="2800" dirty="0"/>
              <a:t>Not a risk to myself</a:t>
            </a:r>
          </a:p>
          <a:p>
            <a:r>
              <a:rPr lang="en-US" sz="2800" dirty="0"/>
              <a:t>Not about me</a:t>
            </a:r>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1056457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a:defRPr/>
            </a:pPr>
            <a:r>
              <a:rPr lang="en-US" altLang="en-US" dirty="0"/>
              <a:t>Boundaries and Confidentiality</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sz="3200" dirty="0"/>
              <a:t>What is Confidentiality?</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eaLnBrk="1" hangingPunct="1">
              <a:buClr>
                <a:srgbClr val="CC0000"/>
              </a:buClr>
              <a:buFont typeface="Wingdings" pitchFamily="-64" charset="2"/>
              <a:buChar char="§"/>
              <a:defRPr/>
            </a:pPr>
            <a:r>
              <a:rPr lang="en-US" altLang="en-US" sz="2800" dirty="0"/>
              <a:t>Trusting another person with information that will not be shared </a:t>
            </a:r>
          </a:p>
          <a:p>
            <a:pPr eaLnBrk="1" hangingPunct="1">
              <a:buClr>
                <a:srgbClr val="CC0000"/>
              </a:buClr>
              <a:buFont typeface="Wingdings" pitchFamily="-64" charset="2"/>
              <a:buChar char="§"/>
              <a:defRPr/>
            </a:pPr>
            <a:r>
              <a:rPr lang="en-US" altLang="en-US" sz="2800" dirty="0"/>
              <a:t>Keeping sensitive information protected from unauthorized </a:t>
            </a:r>
            <a:r>
              <a:rPr lang="en-US" altLang="en-US" sz="2800" dirty="0" smtClean="0"/>
              <a:t>users</a:t>
            </a:r>
            <a:endParaRPr lang="en-US" altLang="en-US" sz="2800" dirty="0"/>
          </a:p>
          <a:p>
            <a:pPr eaLnBrk="1" hangingPunct="1">
              <a:buClr>
                <a:srgbClr val="CC0000"/>
              </a:buClr>
              <a:buFont typeface="Wingdings" pitchFamily="-64" charset="2"/>
              <a:buChar char="§"/>
              <a:defRPr/>
            </a:pPr>
            <a:r>
              <a:rPr lang="en-US" altLang="en-US" sz="2800" dirty="0"/>
              <a:t>Ensuring that information is accessible only to those authorized to have access </a:t>
            </a:r>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312028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a:defRPr/>
            </a:pPr>
            <a:r>
              <a:rPr lang="en-US" altLang="en-US" dirty="0"/>
              <a:t>Boundaries and Confidentiality</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sz="3200" dirty="0"/>
              <a:t>Confidentiality: Questions to Consider</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a:xfrm>
            <a:off x="609599" y="1752600"/>
            <a:ext cx="8123853" cy="3886200"/>
          </a:xfrm>
        </p:spPr>
        <p:txBody>
          <a:bodyPr/>
          <a:lstStyle/>
          <a:p>
            <a:pPr eaLnBrk="1" hangingPunct="1">
              <a:buClr>
                <a:srgbClr val="CC0000"/>
              </a:buClr>
              <a:buFont typeface="Wingdings" pitchFamily="-64" charset="2"/>
              <a:buChar char="§"/>
              <a:defRPr/>
            </a:pPr>
            <a:r>
              <a:rPr lang="en-US" altLang="en-US" sz="2800" dirty="0"/>
              <a:t>Why is confidentiality so important?</a:t>
            </a:r>
          </a:p>
          <a:p>
            <a:pPr eaLnBrk="1" hangingPunct="1">
              <a:buClr>
                <a:srgbClr val="CC0000"/>
              </a:buClr>
              <a:buFont typeface="Wingdings" pitchFamily="-64" charset="2"/>
              <a:buChar char="§"/>
              <a:defRPr/>
            </a:pPr>
            <a:r>
              <a:rPr lang="en-US" altLang="en-US" sz="2800" dirty="0"/>
              <a:t>What are things that need to be kept confidential?</a:t>
            </a:r>
          </a:p>
          <a:p>
            <a:pPr eaLnBrk="1" hangingPunct="1">
              <a:buClr>
                <a:srgbClr val="CC0000"/>
              </a:buClr>
              <a:buFont typeface="Wingdings" pitchFamily="-64" charset="2"/>
              <a:buChar char="§"/>
              <a:defRPr/>
            </a:pPr>
            <a:r>
              <a:rPr lang="en-US" altLang="en-US" sz="2800" dirty="0"/>
              <a:t>What are some inappropriate places to discuss patient information?</a:t>
            </a:r>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680915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a:defRPr/>
            </a:pPr>
            <a:r>
              <a:rPr lang="en-US" altLang="en-US" dirty="0"/>
              <a:t>Boundaries and Confidentiality</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Health Insurance Portability and Accountability Act (HIPAA) 1998</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eaLnBrk="1" hangingPunct="1">
              <a:buClr>
                <a:srgbClr val="CC0000"/>
              </a:buClr>
              <a:buFont typeface="Wingdings" pitchFamily="-64" charset="2"/>
              <a:buChar char="§"/>
              <a:defRPr/>
            </a:pPr>
            <a:r>
              <a:rPr lang="en-US" altLang="en-US" sz="2200" dirty="0"/>
              <a:t>The federal government established this act to maintain and protect the rights and interests of the patient. HIPAA defines the standard for electronic data exchange, protects confidentiality, and security of health care records.</a:t>
            </a:r>
          </a:p>
          <a:p>
            <a:pPr eaLnBrk="1" hangingPunct="1">
              <a:buClr>
                <a:srgbClr val="CC0000"/>
              </a:buClr>
              <a:buFont typeface="Wingdings" pitchFamily="-64" charset="2"/>
              <a:buChar char="§"/>
              <a:defRPr/>
            </a:pPr>
            <a:r>
              <a:rPr lang="en-US" altLang="en-US" sz="2200" dirty="0"/>
              <a:t>The privacy or confidential rules regulate how information is shared. Upon engagement of health services: pharmacy, medical visits, social services etc., the patient is informed of their rights to confidentiality and the policy and procedures regarding the release of their personal health information.</a:t>
            </a:r>
          </a:p>
          <a:p>
            <a:pPr eaLnBrk="1" hangingPunct="1">
              <a:buClr>
                <a:srgbClr val="CC0000"/>
              </a:buClr>
              <a:buFont typeface="Wingdings" pitchFamily="-64" charset="2"/>
              <a:buChar char="§"/>
              <a:defRPr/>
            </a:pPr>
            <a:r>
              <a:rPr lang="en-US" altLang="en-US" sz="2200" dirty="0"/>
              <a:t>The patient signs form stating that they received and reviewed HIPAA policy.</a:t>
            </a:r>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3120800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a:defRPr/>
            </a:pPr>
            <a:r>
              <a:rPr lang="en-US" altLang="en-US" dirty="0"/>
              <a:t>Boundaries and Confidentiality</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sz="3200" dirty="0"/>
              <a:t>Situations Where Data Can Be Released Without the Patient’s Permission or Consent</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a:xfrm>
            <a:off x="609600" y="2444620"/>
            <a:ext cx="7924800" cy="3194180"/>
          </a:xfrm>
        </p:spPr>
        <p:txBody>
          <a:bodyPr/>
          <a:lstStyle/>
          <a:p>
            <a:pPr eaLnBrk="1" hangingPunct="1">
              <a:buClr>
                <a:srgbClr val="CC0000"/>
              </a:buClr>
              <a:buFont typeface="Wingdings" pitchFamily="-64" charset="2"/>
              <a:buChar char="§"/>
              <a:defRPr/>
            </a:pPr>
            <a:r>
              <a:rPr lang="en-US" altLang="en-US" sz="2800" dirty="0"/>
              <a:t>For the purpose of reporting abuse or neglect of a child, elderly, or disabled person to the proper social service </a:t>
            </a:r>
            <a:r>
              <a:rPr lang="en-US" altLang="en-US" sz="2800" dirty="0" smtClean="0"/>
              <a:t>agency.</a:t>
            </a:r>
            <a:endParaRPr lang="en-US" altLang="en-US" sz="2800" dirty="0"/>
          </a:p>
          <a:p>
            <a:pPr eaLnBrk="1" hangingPunct="1">
              <a:buClr>
                <a:srgbClr val="CC0000"/>
              </a:buClr>
              <a:buFont typeface="Wingdings" pitchFamily="-64" charset="2"/>
              <a:buChar char="§"/>
              <a:defRPr/>
            </a:pPr>
            <a:r>
              <a:rPr lang="en-US" altLang="en-US" sz="2800" dirty="0"/>
              <a:t>If a patient is suicidal or homicidal, or an actual homicide is </a:t>
            </a:r>
            <a:r>
              <a:rPr lang="en-US" altLang="en-US" sz="2800" dirty="0" smtClean="0"/>
              <a:t>committed.</a:t>
            </a:r>
            <a:endParaRPr lang="en-US" altLang="en-US" sz="2800" dirty="0"/>
          </a:p>
          <a:p>
            <a:pPr marL="0" indent="0" eaLnBrk="1" hangingPunct="1">
              <a:buClr>
                <a:srgbClr val="CC0000"/>
              </a:buClr>
              <a:buNone/>
              <a:defRPr/>
            </a:pPr>
            <a:endParaRPr lang="en-US" altLang="en-US" sz="2000"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4046944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a:defRPr/>
            </a:pPr>
            <a:r>
              <a:rPr lang="en-US" altLang="en-US" dirty="0"/>
              <a:t>Boundaries and Confidentiality</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sz="3200" dirty="0"/>
              <a:t>What Happens When Confidentiality is Not Respected or is </a:t>
            </a:r>
            <a:r>
              <a:rPr lang="en-US" altLang="en-US" sz="3200" dirty="0" smtClean="0"/>
              <a:t>Breached?</a:t>
            </a:r>
            <a:endParaRPr lang="en-US" altLang="en-US" sz="3200" dirty="0"/>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a:xfrm>
            <a:off x="609600" y="2015412"/>
            <a:ext cx="7924800" cy="3623388"/>
          </a:xfrm>
        </p:spPr>
        <p:txBody>
          <a:bodyPr/>
          <a:lstStyle/>
          <a:p>
            <a:pPr eaLnBrk="1" hangingPunct="1">
              <a:buClr>
                <a:srgbClr val="CC0000"/>
              </a:buClr>
              <a:buFont typeface="Wingdings" pitchFamily="-64" charset="2"/>
              <a:buChar char="§"/>
              <a:defRPr/>
            </a:pPr>
            <a:r>
              <a:rPr lang="en-US" altLang="en-US" dirty="0"/>
              <a:t>The patient may be embarrassed</a:t>
            </a:r>
          </a:p>
          <a:p>
            <a:pPr eaLnBrk="1" hangingPunct="1">
              <a:buClr>
                <a:srgbClr val="CC0000"/>
              </a:buClr>
              <a:buFont typeface="Wingdings" pitchFamily="-64" charset="2"/>
              <a:buChar char="§"/>
              <a:defRPr/>
            </a:pPr>
            <a:r>
              <a:rPr lang="en-US" altLang="en-US" dirty="0"/>
              <a:t>The patient can lose trust in the CHW and the agency</a:t>
            </a:r>
          </a:p>
          <a:p>
            <a:pPr eaLnBrk="1" hangingPunct="1">
              <a:buClr>
                <a:srgbClr val="CC0000"/>
              </a:buClr>
              <a:buFont typeface="Wingdings" pitchFamily="-64" charset="2"/>
              <a:buChar char="§"/>
              <a:defRPr/>
            </a:pPr>
            <a:r>
              <a:rPr lang="en-US" altLang="en-US" dirty="0"/>
              <a:t>The patient may file charges against the CHW and the agency</a:t>
            </a:r>
          </a:p>
          <a:p>
            <a:pPr eaLnBrk="1" hangingPunct="1">
              <a:buClr>
                <a:srgbClr val="CC0000"/>
              </a:buClr>
              <a:buFont typeface="Wingdings" pitchFamily="-64" charset="2"/>
              <a:buChar char="§"/>
              <a:defRPr/>
            </a:pPr>
            <a:r>
              <a:rPr lang="en-US" altLang="en-US" dirty="0"/>
              <a:t>Employee may be reprimanded, given a warning or be dismissed from the agency</a:t>
            </a:r>
          </a:p>
          <a:p>
            <a:pPr eaLnBrk="1" hangingPunct="1">
              <a:buClr>
                <a:srgbClr val="CC0000"/>
              </a:buClr>
              <a:buFont typeface="Wingdings" pitchFamily="-64" charset="2"/>
              <a:buChar char="§"/>
              <a:defRPr/>
            </a:pPr>
            <a:r>
              <a:rPr lang="en-US" altLang="en-US" dirty="0"/>
              <a:t>The agency could be fined for disregarding HIPAA laws</a:t>
            </a:r>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58781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A7F1CDD-24F1-4195-9C9B-09BD76E9A29B}"/>
              </a:ext>
            </a:extLst>
          </p:cNvPr>
          <p:cNvSpPr>
            <a:spLocks noGrp="1"/>
          </p:cNvSpPr>
          <p:nvPr>
            <p:ph type="title"/>
          </p:nvPr>
        </p:nvSpPr>
        <p:spPr/>
        <p:txBody>
          <a:bodyPr/>
          <a:lstStyle/>
          <a:p>
            <a:pPr>
              <a:defRPr/>
            </a:pPr>
            <a:r>
              <a:rPr lang="en-US" dirty="0"/>
              <a:t>Boundaries</a:t>
            </a:r>
          </a:p>
        </p:txBody>
      </p:sp>
      <p:sp>
        <p:nvSpPr>
          <p:cNvPr id="4" name="Footer Placeholder 3">
            <a:extLst>
              <a:ext uri="{FF2B5EF4-FFF2-40B4-BE49-F238E27FC236}">
                <a16:creationId xmlns="" xmlns:a16="http://schemas.microsoft.com/office/drawing/2014/main" id="{05D169C4-7F8D-459D-811C-01F7AC09BD15}"/>
              </a:ext>
            </a:extLst>
          </p:cNvPr>
          <p:cNvSpPr>
            <a:spLocks noGrp="1"/>
          </p:cNvSpPr>
          <p:nvPr>
            <p:ph type="ftr" sz="quarter"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FFFFFF"/>
                </a:solidFill>
                <a:effectLst/>
                <a:uLnTx/>
                <a:uFillTx/>
                <a:latin typeface="Arial" charset="0"/>
                <a:ea typeface="Osaka" charset="0"/>
                <a:cs typeface="+mn-cs"/>
              </a:rPr>
              <a:t>Boundaries and Confidentiality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a:defRPr/>
            </a:pPr>
            <a:r>
              <a:rPr lang="en-US" altLang="en-US" dirty="0"/>
              <a:t>Boundaries and Confidentiality</a:t>
            </a: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sz="3200" dirty="0"/>
              <a:t>Types of Boundaries</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eaLnBrk="1" hangingPunct="1">
              <a:buClr>
                <a:srgbClr val="CC0000"/>
              </a:buClr>
              <a:buFont typeface="Wingdings" pitchFamily="-64" charset="2"/>
              <a:buChar char="§"/>
              <a:defRPr/>
            </a:pPr>
            <a:r>
              <a:rPr lang="en-US" altLang="en-US" dirty="0"/>
              <a:t>Boundaries are standards and limits developed to create an environment of safety and well-being.</a:t>
            </a:r>
          </a:p>
          <a:p>
            <a:pPr eaLnBrk="1" hangingPunct="1">
              <a:buClr>
                <a:srgbClr val="CC0000"/>
              </a:buClr>
              <a:buFont typeface="Wingdings" pitchFamily="-64" charset="2"/>
              <a:buChar char="§"/>
              <a:defRPr/>
            </a:pPr>
            <a:r>
              <a:rPr lang="en-US" altLang="en-US" dirty="0"/>
              <a:t>Common boundaries are:</a:t>
            </a:r>
          </a:p>
          <a:p>
            <a:pPr lvl="1" eaLnBrk="1" hangingPunct="1">
              <a:buClr>
                <a:srgbClr val="CC0000"/>
              </a:buClr>
              <a:buFont typeface="Wingdings" pitchFamily="-64" charset="2"/>
              <a:buChar char="§"/>
              <a:defRPr/>
            </a:pPr>
            <a:r>
              <a:rPr lang="en-US" altLang="en-US" sz="2400" dirty="0"/>
              <a:t>Physical — one’s sense of personal space</a:t>
            </a:r>
          </a:p>
          <a:p>
            <a:pPr lvl="1" eaLnBrk="1" hangingPunct="1">
              <a:buClr>
                <a:srgbClr val="CC0000"/>
              </a:buClr>
              <a:buFont typeface="Wingdings" pitchFamily="-64" charset="2"/>
              <a:buChar char="§"/>
              <a:defRPr/>
            </a:pPr>
            <a:r>
              <a:rPr lang="en-US" altLang="en-US" sz="2400" dirty="0"/>
              <a:t>Time and place — when, where to meet</a:t>
            </a:r>
          </a:p>
          <a:p>
            <a:pPr lvl="1" eaLnBrk="1" hangingPunct="1">
              <a:buClr>
                <a:srgbClr val="CC0000"/>
              </a:buClr>
              <a:buFont typeface="Wingdings" pitchFamily="-64" charset="2"/>
              <a:buChar char="§"/>
              <a:defRPr/>
            </a:pPr>
            <a:r>
              <a:rPr lang="en-US" altLang="en-US" sz="2400" dirty="0"/>
              <a:t>Emotional — feelings that separate an individual from others</a:t>
            </a:r>
          </a:p>
          <a:p>
            <a:pPr lvl="1" eaLnBrk="1" hangingPunct="1">
              <a:buClr>
                <a:srgbClr val="CC0000"/>
              </a:buClr>
              <a:buFont typeface="Wingdings" pitchFamily="-64" charset="2"/>
              <a:buChar char="§"/>
              <a:defRPr/>
            </a:pPr>
            <a:r>
              <a:rPr lang="en-US" altLang="en-US" sz="2400" dirty="0"/>
              <a:t>Personal belief — a person’s world views, values and life philosophy</a:t>
            </a:r>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27387350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Presentation">
  <a:themeElements>
    <a:clrScheme name="Custom 1">
      <a:dk1>
        <a:srgbClr val="000000"/>
      </a:dk1>
      <a:lt1>
        <a:srgbClr val="FFFFFF"/>
      </a:lt1>
      <a:dk2>
        <a:srgbClr val="000000"/>
      </a:dk2>
      <a:lt2>
        <a:srgbClr val="808080"/>
      </a:lt2>
      <a:accent1>
        <a:srgbClr val="C00000"/>
      </a:accent1>
      <a:accent2>
        <a:srgbClr val="808080"/>
      </a:accent2>
      <a:accent3>
        <a:srgbClr val="FFFFFF"/>
      </a:accent3>
      <a:accent4>
        <a:srgbClr val="000000"/>
      </a:accent4>
      <a:accent5>
        <a:srgbClr val="D8D8D8"/>
      </a:accent5>
      <a:accent6>
        <a:srgbClr val="BFBFBF"/>
      </a:accent6>
      <a:hlink>
        <a:srgbClr val="FF0000"/>
      </a:hlink>
      <a:folHlink>
        <a:srgbClr val="FF0000"/>
      </a:folHlink>
    </a:clrScheme>
    <a:fontScheme name="Blank Presentation">
      <a:majorFont>
        <a:latin typeface="Arial"/>
        <a:ea typeface="Osaka"/>
        <a:cs typeface=""/>
      </a:majorFont>
      <a:minorFont>
        <a:latin typeface="Arial"/>
        <a:ea typeface="Osaka"/>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a:ln>
              <a:noFill/>
            </a:ln>
            <a:solidFill>
              <a:schemeClr val="tx1"/>
            </a:solidFill>
            <a:effectLst/>
            <a:latin typeface="Arial" charset="0"/>
            <a:ea typeface="Osak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a:ln>
              <a:noFill/>
            </a:ln>
            <a:solidFill>
              <a:schemeClr val="tx1"/>
            </a:solidFill>
            <a:effectLst/>
            <a:latin typeface="Arial" charset="0"/>
            <a:ea typeface="Osaka"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1466</TotalTime>
  <Words>2997</Words>
  <Application>Microsoft Office PowerPoint</Application>
  <PresentationFormat>On-screen Show (4:3)</PresentationFormat>
  <Paragraphs>302</Paragraphs>
  <Slides>23</Slides>
  <Notes>23</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23</vt:i4>
      </vt:variant>
    </vt:vector>
  </HeadingPairs>
  <TitlesOfParts>
    <vt:vector size="33" baseType="lpstr">
      <vt:lpstr>Osaka</vt:lpstr>
      <vt:lpstr>Arial</vt:lpstr>
      <vt:lpstr>Arial Bold</vt:lpstr>
      <vt:lpstr>Calibri</vt:lpstr>
      <vt:lpstr>Calibri Light</vt:lpstr>
      <vt:lpstr>Josefin Sans</vt:lpstr>
      <vt:lpstr>Wingdings</vt:lpstr>
      <vt:lpstr>ヒラギノ角ゴ Pro W3</vt:lpstr>
      <vt:lpstr>Office Theme</vt:lpstr>
      <vt:lpstr>Blank Presentation</vt:lpstr>
      <vt:lpstr>Establishing and Supporting Professional Boundaries</vt:lpstr>
      <vt:lpstr>Objectives</vt:lpstr>
      <vt:lpstr>What is Confidentiality?</vt:lpstr>
      <vt:lpstr>Confidentiality: Questions to Consider</vt:lpstr>
      <vt:lpstr>Health Insurance Portability and Accountability Act (HIPAA) 1998</vt:lpstr>
      <vt:lpstr>Situations Where Data Can Be Released Without the Patient’s Permission or Consent</vt:lpstr>
      <vt:lpstr>What Happens When Confidentiality is Not Respected or is Breached?</vt:lpstr>
      <vt:lpstr>Boundaries</vt:lpstr>
      <vt:lpstr>Types of Boundaries</vt:lpstr>
      <vt:lpstr>Physical Boundaries: Examples of When Physical Boundaries are Not Respected</vt:lpstr>
      <vt:lpstr>Physical Belief Boundary</vt:lpstr>
      <vt:lpstr>What are Time Boundaries?</vt:lpstr>
      <vt:lpstr>Time Boundary</vt:lpstr>
      <vt:lpstr>What are Place Boundaries?</vt:lpstr>
      <vt:lpstr>Example of Place Boundaries</vt:lpstr>
      <vt:lpstr>Emotional Boundaries: Examples of When Emotional Boundaries are Crossed</vt:lpstr>
      <vt:lpstr>Example of Emotional Boundaries</vt:lpstr>
      <vt:lpstr>Defining Personal Beliefs for CHWs</vt:lpstr>
      <vt:lpstr>Personal Belief Boundary</vt:lpstr>
      <vt:lpstr>Summary of Tips for Setting Boundaries</vt:lpstr>
      <vt:lpstr>Guidelines for Healthy Boundaries</vt:lpstr>
      <vt:lpstr>Activity: Relationships and Boundaries</vt:lpstr>
      <vt:lpstr>Things to Consider When Working With Clients</vt:lpstr>
    </vt:vector>
  </TitlesOfParts>
  <Company>Boston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Boundaries and Confidentiality</dc:title>
  <dc:creator>Rojo, Maria Campos</dc:creator>
  <cp:lastModifiedBy>Baughman, Allyson L</cp:lastModifiedBy>
  <cp:revision>43</cp:revision>
  <cp:lastPrinted>2019-07-15T15:20:43Z</cp:lastPrinted>
  <dcterms:created xsi:type="dcterms:W3CDTF">2018-09-24T14:58:00Z</dcterms:created>
  <dcterms:modified xsi:type="dcterms:W3CDTF">2019-11-07T20:53:51Z</dcterms:modified>
</cp:coreProperties>
</file>